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sequencing argument, because it is the one a budget holder cares about.
Then say the shape of the session: four goals from NIST SP 800-160 Volume 2, one per measure, and one test at the end that most catalogues do not survive. Two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lines as written. They are the objectives: what they will be able to do, what the module covers, and what they will produce. Say no timings and no logistics aloud; those are below, for you. Ten seconds.
RUN OF SHOW, for you and not for them: Slides 2 to 22, 17 minutes. Stop and ask at slide 4, the budget, and slide 19, MISP. Then the classroom, 16 minutes: workbook Chapters 3 and 5, questions 1, 4, 12, the Day 5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Read the title and the three lines, then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RECOGNITION. Allow 2 minutes.
Ask it and wait. The room must see its own week in the problem before anything after this lands.
WHY THIS IS A REAL BIND AND NOT A RHETORICAL ONE. Measured-boot attestation verifies provenance at integration. Integration on this platform happened before launch. The measure is correct, it is the one the week's evidence points at, and it cannot be retrofitted to a vehicle already flying.
THE THREE BAD ANSWERS, and a room will reach for each of them. Drop the measure, and the gap stays open with nobody owning it. Claim it as implemented, which is a false coverage statement. Or argue about it in a meeting every quarter and never write anything down.
THE FOURTH ANSWER IS THE MODULE. The entry is written with its cadence recorded as phased rather than in force, a compensating control on something the organization does control, and a residual risk with a named owner. That is what section two arrives at, so do not give it away here.
STOP AND ASK. Ask it and wait. Almost every room has bought something because somebody senior was convinced rather than because anything pointed at it.
LISTEN FOR: that a measure which cannot be installed is still the right measure, and the record has to be able to say so
If the room does not get there, say it, then move on. Do not argue it.
Register: SP-06, in METEORSTORM-Selling-Points.md.
IN THE ROOM'S OWN RECORD
  Workbook Module 05 workbook, Chapter 1, The Day in One Page
  Question Module 05 question set, Q1
  Minutes  Day 5 minutes, item 05, Closing the gap the week has been carrying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reads, one budget. The point is not that anybody is wrong. All three are experienced people arguing from what they have actually seen.
WHAT IS MISSING IS A COUNT. Nothing on the table says which element the week's own work keeps naming, so the decision falls to seniority or to whoever argues hardest. That is the failure this function removes, and it removes it by sequencing rather than by adding a process.
LISTEN FOR: that all three are defensible and no evidence on the table ranks them
If the room does not get there, say it, then move on. Do not argue it.
Register: SP-06, in METEORSTORM-Selling-Points.md.
IN THE ROOM'S OWN RECORD
  Workbook Module 05 workbook, Chapter 1, The Day in One Page
  Question Module 05 question set, Q1
  Minutes  Day 5 minutes, item 01, What a resilience measure has to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READ THE TABLE. Point at the third column, which says the same thing four times.
All four of these measures were accepted by the end of Friday, so this is not a slide about bad proposals. It is a slide about the order in which they were chosen, and about what a budget holder can be shown when the spend is questioned a year later.
ANSWER THE OBVIOUS OBJECTION BEFORE IT IS RAISED, because it is a fair one. Nobody is asking a team to wait a week before hardening anything. The argument is about sequencing: run this function last and the first money goes to the element the evidence already points at.
LISTEN FOR: that hardening by conviction is sometimes right and never demonstrable, which is what fails under audit
If the room does not get there, say it, then move on. Do not argue it.
Register: SP-06, in METEORSTORM-Selling-Points.md.
IN THE ROOM'S OWN RECORD
  Workbook Module 05 workbook, Chapter 3, Sequencing
  Question Module 05 question set, Q4
  Minutes  Day 5 minutes, items 02 to 05, the four measures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claim, ask the question, then WAIT. Two answers each.
Question one is the sales question of the whole module. Everything else this week was building the count it depends on.
Register: SP-06, in METEORSTORM-Selling-Points.md.
WHAT TO STEER TO, AFTER THEY HAVE SPOKEN
  1. Steer the room to: recurrence is countable only because every entry anchors to one element. A list of paragraphs cannot be counted.
  2. Steer the room to: a measure claiming all four goals is a measure nobody can test, because no single outcome disproves it.
  3. Steer the room to: the alternative is dropping it, claiming it, or arguing about it quarterly. All three leave the gap unowned.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This is the section that sells the framework rather than reprinting the workbook.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DANA. Before the sequencing, she argues for measured boot against two colleagues arguing equally well for something else, and the decision goes to whoever is most persuasive. After it, the element the week keeps naming is a number anybody can check.
NAME THE MECHANISM PLAINLY, because that is the sale. The elements that recur across many threats and paths are where the adversary keeps having to go, and that recurrence is countable precisely because every entry anchors to exactly one element. Without the anchor there is nothing to count.
Then the consequence a budget holder cares about: one measure where several routes cross beats several measures bought separately, and it can be shown rather than asserted.
LISTEN FOR: that hardening by evidence is the only version that can be defended when the budget is questioned
If the room does not get there, say it, then move on. Do not argue it.
Register: SP-06, in METEORSTORM-Selling-Points.md.
IN THE ROOM'S OWN RECORD
  Workbook Module 05 workbook, Chapter 3, Sequencing
  Question Module 05 question set, Q3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RIGHT-HAND CARD IS THE WHOLE FRAMEWORK IN ONE COLUMN. Four entries, produced on four different days by three different departments, and the anchor is identical because each one inherited it rather than choosing it.
Read the bottom row out: the field is called target of exploitation twice, then target of detection method, then target of resilience enhancement. Four names, one element. Nobody built a mapping table to make that true.
That is the sentence to leave with a buyer. Every integration project they have ever paid for existed to make two lists agree. This one never lets them disagree.
LISTEN FOR: that an auditor can follow one identifier without being handed a mapping, and that is the whole audit
If the room does not get there, say it, then move on. Do not argue it.
Register: SP-06, in METEORSTORM-Selling-Points.md.
IN THE ROOM'S OWN RECORD
  Workbook Module 05 workbook, Chapter 4, One Measure Worked
  Question Module 05 question set, Q9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Sixteen entries and four chains, each chain one ordinal and one element from Monday to Friday. This is the table the workbook prints on the last page, and it is the artifact somebody takes to a board.
MEASURE 03 IS THE HONEST ONE, and it is the scene from slide three resolved. It verifies provenance at integration, integration happened before launch, so on a flying vehicle it cannot be installed. That is recorded on the entry with a compensating control and an owned residual risk rather than discussed in a meeting.
Say what that buys: a reviewer reading this table a year from now can see what was done, what was not, and who owns the difference.
LISTEN FOR: that sixteen entries on four ordinals is a week somebody else can read without being briefed
If the room does not get there, say it, then move on. Do not argue it.
Register: SP-06, in METEORSTORM-Selling-Points.md.
IN THE ROOM'S OWN RECORD
  Workbook Module 05 workbook, Chapter 5, The Week in One Table
  Question Module 05 question set, Q12
  Minutes  Day 5 minutes, items 02 to 05, the four measures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claim, ask the question, wait.
Claim one usually gets the most rueful agreement in the room, because everybody has been asked to retrofit something that had to be designed in.
Register: SP-06, in METEORSTORM-Selling-Points.md.
WHAT TO STEER TO, AFTER THEY HAVE SPOKEN
  1. Steer the room to: this is why the record has to carry a phased cadence. Some measures genuinely cannot be retrofitted.
  2. If the answer drifts, steer it to: the measure names a target element and one goal. Neither depends on which environment the parent is in.
  3. If the answer drifts, steer it to: there are only two honest answers per path. Removing the third is the audit.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Say what this section is: the Day 5 minutes are a record of three departments arguing, and every objection in them is one this room will hear. The minutes ship as a handout beside the workbook and the question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in two sentences. Friday afternoon, four chains complete through detection, and a room that has to decide where the first money goes.
THE THREE REQUIREMENTS CAME FROM THREE DIFFERENT PEOPLE, which is worth saying. The target element came from the chair. The single NIST goal came from Security Operations, whose objection was that without it every measure gets described as making us more secure. The explicit ownership came from Engineering, because a control owned by everyone is owned by nobody.
Where ownership is genuinely shared, the split is written out rather than left as both. Three of the four measures this day are shared, and each one names which department owns which half.
The minutes are a handout. Send the room to Day 5 rather than reading it to them.
LISTEN FOR: that the gate is what stops a control catalogue filling with measures that cannot be tested
If the room does not get there, say it, then move on. Do not argue it.
Register: SP-06, in METEORSTORM-Selling-Points.md.
IN THE ROOM'S OWN RECORD
  Workbook Module 05 workbook, Chapter 3, What a Measure Must Name
  Question Module 05 question set, Q5
  Minutes  Day 5 minutes, item 01, What a resilience measure has to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AS THE OBJECTION IT IS, and then close the thread, because this is the payoff of the whole week.
THE OBJECTION IS OPERATIONALLY REAL. A commanding window is fixed. A second approver who is not at the console when it opens costs commanding time, and that cost is not hypothetical.
THE RESOLUTION IS THE PATTERN WORTH TEACHING. Hold the principle, move the implementation. Dual control applies to high-impact sequences only, not to every command, and the briefing beforehand puts the second approver in the room before the window opens.
NOW CLOSE THE THREAD, and say it slowly. On Tuesday Theo objected that Threat 01 read as an accusation against his team, and he accepted it only on the condition that the eventual control protect controllers rather than watch them. This is that control, and he said so himself in the room. A condition raised on Tuesday and answered on Friday is what makes the record worth keeping.
LISTEN FOR: that holding the principle and moving the implementation is what makes a control survive the department that runs it
If the room does not get there, say it, then move on. Do not argue it.
Register: SP-06, in METEORSTORM-Selling-Points.md.
IN THE ROOM'S OWN RECORD
  Workbook Module 05 workbook, Chapter 4, Measure 01
  Question Module 05 question set, Q11
  Minutes  Day 5 minutes, item 03, Dual-control commanding, and the cost of it
YOU WILL HEAR THIS
  Who       Theo Lindgren, Satellite Operations
  Objection A commanding window is fixed. A second approver who is not at the console when the window opens means commanding time lost, and lost commanding time has its own operational cost.
  Answer    Hold the principle, move the implementation. Dual control applies to high-impact actions only, and the briefing beforehand puts the second approver in the room before the window opens.
  Condition He accepted, and noted this is the control he asked for on Day 2: it protects the controller who is impersonated rather than watching the controller who is not.
  Record    Day 5 minutes, item 03, closing Day 2 item 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rulings, three owners, three things carried forward.
ROW THREE IS THE WEEK IN ONE LINE, and it is the second thread closing. Dana declared a gap on Wednesday: measured boot is not flown, so the observable is correct in principle and unavailable in practice. On Thursday a signature was written against it anyway, unarmed, with the dependency stated. On Friday it is a funded measure with an owner.
Say the sentence the chair put on the record: that is the clearest demonstration of the method in the whole week. A gap declared honestly became a funded measure, because it was named rather than hidden.
ROW TWO IS THEO'S, and it is a discipline rather than a control. Nothing in this set touches the flying platform until it has been applied to the digital twin and the second-order effects observed: mission capability, duty cycle, downlink margin and power budget. Decisions move from opinion to evidence.
LISTEN FOR: that naming a gap is what makes it fundable, and hiding it is what makes it permanent
If the room does not get there, say it, then move on. Do not argue it.
Register: SP-06, in METEORSTORM-Selling-Points.md.
IN THE ROOM'S OWN RECORD
  Workbook Module 05 workbook, Chapter 5, The Week in One Table
  Question Module 05 question set, Q15
  Minutes  Day 5 minutes, item 05, Closing the gap the week has been carrying
  Mindset  Pentagon of Pain, Chapter 3.3, The arc of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are about organizational change rather than notation, which is what section three exists for.
Question two is the one that decides whether any of this survives contact with a real organization. A team punished for declaring a gap will stop declaring gaps by the second quarter.
Register: SP-06, in METEORSTORM-Selling-Points.md.
WHAT TO STEER TO, AFTER THEY HAVE SPOKEN
  1. Steer the room to: a condition that never returns teaches a department that conditions are a formality, and it stops raising them.
  2. Steer the room to: this is the transformation. A department that is rewarded for declaring gaps declares them.
  3. Steer the room to: the cost of being wrong becomes a simulation rather than a spacecraft. That is the argument for the twin.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Both slides are screenshots of the real tool, taken when this deck was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ADOPTION. Allow 2 minutes.
The objection belongs here, in the room, where it can be answered. Have the fallback ready.
STOP AND ASK. Take the answers and give the fallback: meteorstorm is a published MISP taxonomy file, so any platform reading MISP taxonomies takes it unchanged. Read the attributes: AN:RES:Resilience Measure:00, TRE the target of resilience enhancement naming SVC:CP:Control Plane:09, and GOAL Withstand. The four goals are Anticipate, Withstand, Recover and Adapt, from NIST SP 800-160 Volume 2, and a measure serves exactly one.
LISTEN FOR: that the taxonomy is a file, so a platform that reads MISP taxonomies takes it unchanged and one that reads none still takes the five fields as a convention
If the room does not get there, say it, then move on. Do not argue it.
Register: SP-01b,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tool, same record, end of the chain. The link is the target field for the fourth time. Put the four side by side out loud: the threat's target of exploitation, the path inheriting it, the signature's target of detection method, the measure's target of resilience enhancement. Same element, four names for the field, one ordinal.
LISTEN FOR: that an auditable chain is four fields that agree, and asserted coverage cannot be checked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questions on adoption, and the last one of the week. Permission and capability questions, answered out loud with a yes, a no, or we would need approval.
The fallback matters more than the yes: a platform that reads no MISP taxonomies still takes the five fields as a naming convention. Nobody is asked to migrate.
Register: SP-01b, in METEORSTORM-Selling-Points.md.
WHAT TO STEER TO, AFTER THEY HAVE SPOKEN
  1. If the answer drifts, steer it to: nothing has to be built if MISP is already running. It is a file, enabled in the Taxonomies screen.
  2. If the answer drifts, steer it to: every integration project they have paid for existed to make two lists agree. This never lets them disagree.
  3. If the answer drifts, steer it to: a published vocabulary means no glossary has to travel with the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RAIL IS COMPLETE, so walk all five links one last time and let the room hear the same sentence they heard on Monday. One element, one ordinal, five links, nothing else joins them. This is the slide the whole week was building, and it is the last time they will see it before they take it back to work.
Say what link five inherits rather than decides. The measure is not chosen by conviction or by what a vendor is selling; it is placed on the element the week's own evidence kept naming. That is why hardening here is cheap: one measure where four paths cross beats four measures bought separately.
The band is the audit, quoted from the method: measures are enumerated prospectively, before they are exercised, which is what makes completeness auditable. For anybody who has been assessed, the reviewer is not looking for perfection, they are looking for one owned answer per path, and this produces exactly that as a by-product of the work.
LISTEN FOR: that there are only two honest answers per path, and removing the third is the audit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down. Say the three pieces in order and open the first one. The timings and how answers are taken are yours, not theirs: three minutes on the exercise, then two answers and the key; the questions by show of hands. The exact sentences are in the instructor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VALUE. Allow 1 minute.
Make them rank, not agree. Take two answers and stop.
ONE SENTENCE, THEN MOVE ON. Five pages, left to right: the contents, chapter 3 with the six steps, chapter 3 with the four goals and the test for each, chapter 4 with one measure worked field by field, chapter 5 with the whole week in one table by function. Twenty eight pages. Do not tour it.
The six enumeration steps came off the slides deliberately and live in chapter 3. Say that out loud: the deck argues, the workbook is the method, and they are leaving with the method for all five functions.
LISTEN FOR: that the deck is the argument and the workbook is the instrument, and the instrument is what gets used after today
If the room does not get there, say it, then move on. Do not argue it.
Register: SP-02,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MINDSET, not the method. Quote verbatim, mindset then framework, transform then equip.
This is the last of the five points and the week closes on it, so say the whole relationship once: the Pentagon of Pain changed what the three departments measure themselves by, and METEORSTORM gave them the method to act on the new measure.
Theo Lindgren leads here, which is the arc closing. He began the week objecting that a threat read as an accusation against his team, and he ends it asking what a control costs the adversary.
Concrete cost: the adversary must now develop a second capability, because the one that worked against the recurring element no longer does, and the record says who owns the part that could not be changed.
LISTEN FOR: that the recurring element is where one change removes a capability, and spreading the budget evenly removes none
If the room does not get there, say it, then move on. Do not argue it.
Register: SP-01, in METEORSTORM-Selling-Points.md.
IN THE ROOM'S OWN RECORD
  Minutes  Day 5 minutes, item 07, What the week actually bought
  Mindset  Pentagon of Pain, point 05, Master adversary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TRANSFER. Allow 2 minutes.
Let the room place itself. Never assert which of the three they outsource.
Close on the ask. The third step is the one that changes an organization's honesty about its own posture, and it costs nothing but the willingness to write it down. Take two or three answers and stop.
Then hand the week back: five functions, one vocabulary, and a chain any of the three departments can read.
LISTEN FOR: that counting first is what puts the first money where the evidence already points
If the room does not get there, say it, then move on. Do not argue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igures/f05-problem.png">    </p:cNvPr>
          <p:cNvPicPr>
            <a:picLocks noChangeAspect="1"/>
          </p:cNvPicPr>
          <p:nvPr/>
        </p:nvPicPr>
        <p:blipFill>
          <a:blip r:embed="rId1"/>
          <a:srcRect l="0" r="0" t="0" b="0"/>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0E1621">
              <a:alpha val="55000"/>
            </a:srgbClr>
          </a:solidFill>
          <a:ln w="12700">
            <a:solidFill>
              <a:srgbClr val="333333"/>
            </a:solidFill>
            <a:prstDash val="solid"/>
          </a:ln>
        </p:spPr>
      </p:sp>
      <p:sp>
        <p:nvSpPr>
          <p:cNvPr id="4" name="Shape 1"/>
          <p:cNvSpPr/>
          <p:nvPr/>
        </p:nvSpPr>
        <p:spPr>
          <a:xfrm>
            <a:off x="0" y="0"/>
            <a:ext cx="6949440" cy="6858000"/>
          </a:xfrm>
          <a:prstGeom prst="rect">
            <a:avLst/>
          </a:prstGeom>
          <a:solidFill>
            <a:srgbClr val="0E1621">
              <a:alpha val="78000"/>
            </a:srgbClr>
          </a:solidFill>
          <a:ln w="12700">
            <a:solidFill>
              <a:srgbClr val="333333"/>
            </a:solidFill>
            <a:prstDash val="solid"/>
          </a:ln>
        </p:spPr>
      </p:sp>
      <p:sp>
        <p:nvSpPr>
          <p:cNvPr id="5"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6" name="Text 3"/>
          <p:cNvSpPr txBox="1"/>
          <p:nvPr/>
        </p:nvSpPr>
        <p:spPr>
          <a:xfrm>
            <a:off x="822960" y="1463040"/>
            <a:ext cx="5943600" cy="320040"/>
          </a:xfrm>
          <a:prstGeom prst="rect">
            <a:avLst/>
          </a:prstGeom>
          <a:noFill/>
          <a:ln/>
        </p:spPr>
        <p:txBody>
          <a:bodyPr wrap="square" lIns="0" tIns="0" rIns="0" bIns="0" rtlCol="0" anchor="ctr"/>
          <a:lstStyle/>
          <a:p>
            <a:pPr indent="0" marL="0">
              <a:buNone/>
            </a:pPr>
            <a:r>
              <a:rPr lang="en-US" sz="1300" b="1" spc="220" kern="0" dirty="0">
                <a:solidFill>
                  <a:srgbClr val="E8A64B"/>
                </a:solidFill>
                <a:latin typeface="Calibri" pitchFamily="34" charset="0"/>
                <a:ea typeface="Calibri" pitchFamily="34" charset="-122"/>
                <a:cs typeface="Calibri" pitchFamily="34" charset="-120"/>
              </a:rPr>
              <a:t>Module Five · One budget, four defensible proposals</a:t>
            </a:r>
            <a:endParaRPr lang="en-US" sz="1300" dirty="0"/>
          </a:p>
        </p:txBody>
      </p:sp>
      <p:sp>
        <p:nvSpPr>
          <p:cNvPr id="7" name="Text 4"/>
          <p:cNvSpPr txBox="1"/>
          <p:nvPr/>
        </p:nvSpPr>
        <p:spPr>
          <a:xfrm>
            <a:off x="822960" y="1874520"/>
            <a:ext cx="5943600" cy="146304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Adversary Management</a:t>
            </a:r>
            <a:endParaRPr lang="en-US" sz="4000" dirty="0"/>
          </a:p>
        </p:txBody>
      </p:sp>
      <p:sp>
        <p:nvSpPr>
          <p:cNvPr id="8" name="Text 5"/>
          <p:cNvSpPr txBox="1"/>
          <p:nvPr/>
        </p:nvSpPr>
        <p:spPr>
          <a:xfrm>
            <a:off x="822960" y="3429000"/>
            <a:ext cx="5852160" cy="1005840"/>
          </a:xfrm>
          <a:prstGeom prst="rect">
            <a:avLst/>
          </a:prstGeom>
          <a:noFill/>
          <a:ln/>
        </p:spPr>
        <p:txBody>
          <a:bodyPr wrap="square" lIns="0" tIns="0" rIns="0" bIns="0" rtlCol="0" anchor="ctr"/>
          <a:lstStyle/>
          <a:p>
            <a:pPr indent="0" marL="0">
              <a:buNone/>
            </a:pPr>
            <a:r>
              <a:rPr lang="en-US" sz="1700" dirty="0">
                <a:solidFill>
                  <a:srgbClr val="DCE4EC"/>
                </a:solidFill>
                <a:latin typeface="Calibri" pitchFamily="34" charset="0"/>
                <a:ea typeface="Calibri" pitchFamily="34" charset="-122"/>
                <a:cs typeface="Calibri" pitchFamily="34" charset="-120"/>
              </a:rPr>
              <a:t>Hardening spend is chosen from conviction that cannot be shown. This function runs last so that the week's own evidence names the element.</a:t>
            </a:r>
            <a:endParaRPr lang="en-US" sz="1700" dirty="0"/>
          </a:p>
        </p:txBody>
      </p:sp>
      <p:sp>
        <p:nvSpPr>
          <p:cNvPr id="9" name="Shape 6"/>
          <p:cNvSpPr/>
          <p:nvPr/>
        </p:nvSpPr>
        <p:spPr>
          <a:xfrm>
            <a:off x="822960" y="4553712"/>
            <a:ext cx="5852160" cy="0"/>
          </a:xfrm>
          <a:prstGeom prst="line">
            <a:avLst/>
          </a:prstGeom>
          <a:noFill/>
          <a:ln w="19050">
            <a:solidFill>
              <a:srgbClr val="4A5A6C"/>
            </a:solidFill>
            <a:prstDash val="solid"/>
          </a:ln>
        </p:spPr>
      </p:sp>
      <p:sp>
        <p:nvSpPr>
          <p:cNvPr id="10" name="Text 7"/>
          <p:cNvSpPr txBox="1"/>
          <p:nvPr/>
        </p:nvSpPr>
        <p:spPr>
          <a:xfrm>
            <a:off x="822960" y="4736592"/>
            <a:ext cx="5852160" cy="640080"/>
          </a:xfrm>
          <a:prstGeom prst="rect">
            <a:avLst/>
          </a:prstGeom>
          <a:noFill/>
          <a:ln/>
        </p:spPr>
        <p:txBody>
          <a:bodyPr wrap="square" lIns="0" tIns="0" rIns="0" bIns="0" rtlCol="0" anchor="ctr"/>
          <a:lstStyle/>
          <a:p>
            <a:pPr indent="0" marL="0">
              <a:buNone/>
            </a:pPr>
            <a:r>
              <a:rPr lang="en-US" sz="1600" i="1" dirty="0">
                <a:solidFill>
                  <a:srgbClr val="E8A64B"/>
                </a:solidFill>
                <a:latin typeface="Calibri" pitchFamily="34" charset="0"/>
                <a:ea typeface="Calibri" pitchFamily="34" charset="-122"/>
                <a:cs typeface="Calibri" pitchFamily="34" charset="-120"/>
              </a:rPr>
              <a:t>Four defensible proposals, one budget, and no evidence stating which element to protect first.</a:t>
            </a:r>
            <a:endParaRPr lang="en-US" sz="1600" dirty="0"/>
          </a:p>
        </p:txBody>
      </p:sp>
      <p:sp>
        <p:nvSpPr>
          <p:cNvPr id="11" name="Text 8"/>
          <p:cNvSpPr txBox="1"/>
          <p:nvPr/>
        </p:nvSpPr>
        <p:spPr>
          <a:xfrm>
            <a:off x="822960" y="6263640"/>
            <a:ext cx="10607040" cy="274320"/>
          </a:xfrm>
          <a:prstGeom prst="rect">
            <a:avLst/>
          </a:prstGeom>
          <a:noFill/>
          <a:ln/>
        </p:spPr>
        <p:txBody>
          <a:bodyPr wrap="square" lIns="0" tIns="0" rIns="0" bIns="0" rtlCol="0" anchor="ctr"/>
          <a:lstStyle/>
          <a:p>
            <a:pPr indent="0" marL="0">
              <a:buNone/>
            </a:pPr>
            <a:r>
              <a:rPr lang="en-US" sz="1050" dirty="0">
                <a:solidFill>
                  <a:srgbClr val="8D99A6"/>
                </a:solidFill>
                <a:latin typeface="Calibri" pitchFamily="34" charset="0"/>
                <a:ea typeface="Calibri" pitchFamily="34" charset="-122"/>
                <a:cs typeface="Calibri" pitchFamily="34" charset="-120"/>
              </a:rPr>
              <a:t>Full Spectrum Space Cybersecurity Professional   |   Course slides   |   34 minutes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00</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This module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we will learn, and how</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Find the 1 element the week keeps naming, and put the first hardening money on it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4 resilience goals, the recurrence count, and what a measure must name</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Write 1 measure on 1 element, with the goal it serves and the cost it imposes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01</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one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challenge</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right measure, and the vehicle that cannot take it.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Four hardening measures proposed, and what chose each one today.</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questions on what a measure chosen by conviction costs.</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measure that closes the gap cannot be installed</a:t>
            </a:r>
            <a:endParaRPr lang="en-US" sz="3200" dirty="0"/>
          </a:p>
        </p:txBody>
      </p:sp>
      <p:sp>
        <p:nvSpPr>
          <p:cNvPr id="5" name="Text 3"/>
          <p:cNvSpPr txBox="1"/>
          <p:nvPr/>
        </p:nvSpPr>
        <p:spPr>
          <a:xfrm>
            <a:off x="777240" y="1938528"/>
            <a:ext cx="5669280" cy="237744"/>
          </a:xfrm>
          <a:prstGeom prst="rect">
            <a:avLst/>
          </a:prstGeom>
          <a:noFill/>
          <a:ln/>
        </p:spPr>
        <p:txBody>
          <a:bodyPr wrap="square" lIns="0" tIns="0" rIns="0" bIns="0" rtlCol="0" anchor="ctr"/>
          <a:lstStyle/>
          <a:p>
            <a:pPr indent="0" marL="0">
              <a:buNone/>
            </a:pPr>
            <a:r>
              <a:rPr lang="en-US" sz="1000" b="1" spc="120" kern="0" dirty="0">
                <a:solidFill>
                  <a:srgbClr val="1C7293"/>
                </a:solidFill>
                <a:latin typeface="Calibri" pitchFamily="34" charset="0"/>
                <a:ea typeface="Calibri" pitchFamily="34" charset="-122"/>
                <a:cs typeface="Calibri" pitchFamily="34" charset="-120"/>
              </a:rPr>
              <a:t>Hardening proposal, Day 5   ·   Boot firmware, on-orbit vehicle   ·   Design and Engineering</a:t>
            </a:r>
            <a:endParaRPr lang="en-US" sz="1000" dirty="0"/>
          </a:p>
        </p:txBody>
      </p:sp>
      <p:sp>
        <p:nvSpPr>
          <p:cNvPr id="6" name="Text 4"/>
          <p:cNvSpPr txBox="1"/>
          <p:nvPr/>
        </p:nvSpPr>
        <p:spPr>
          <a:xfrm>
            <a:off x="777240" y="2240280"/>
            <a:ext cx="5486400" cy="2514600"/>
          </a:xfrm>
          <a:prstGeom prst="rect">
            <a:avLst/>
          </a:prstGeom>
          <a:noFill/>
          <a:ln/>
        </p:spPr>
        <p:txBody>
          <a:bodyPr wrap="square" lIns="0" tIns="0" rIns="0" bIns="0" rtlCol="0" anchor="t"/>
          <a:lstStyle/>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The measure that closes the gap carried all week is measured boot with a signed vendor manifest, and supply-chain provenance verified at integration. It arms a signature written on Day 4 and unarmed since.</a:t>
            </a:r>
            <a:endParaRPr lang="en-US" sz="1500" dirty="0"/>
          </a:p>
          <a:p>
            <a:pPr indent="0" marL="0">
              <a:lnSpc>
                <a:spcPct val="106000"/>
              </a:lnSpc>
              <a:buNone/>
            </a:pPr>
            <a:endParaRPr lang="en-US" sz="1500" dirty="0"/>
          </a:p>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Integration occurs before launch. On a vehicle already on orbit the measure cannot be installed, so the correct measure and the available measure are not the same.</a:t>
            </a:r>
            <a:endParaRPr lang="en-US" sz="1500" dirty="0"/>
          </a:p>
        </p:txBody>
      </p:sp>
      <p:sp>
        <p:nvSpPr>
          <p:cNvPr id="7" name="Text 5"/>
          <p:cNvSpPr txBox="1"/>
          <p:nvPr/>
        </p:nvSpPr>
        <p:spPr>
          <a:xfrm>
            <a:off x="6720840" y="1938528"/>
            <a:ext cx="475488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EACH RECORD SUPPLIES</a:t>
            </a:r>
            <a:endParaRPr lang="en-US" sz="1100" dirty="0"/>
          </a:p>
        </p:txBody>
      </p:sp>
      <p:sp>
        <p:nvSpPr>
          <p:cNvPr id="8" name="Shape 6"/>
          <p:cNvSpPr/>
          <p:nvPr/>
        </p:nvSpPr>
        <p:spPr>
          <a:xfrm>
            <a:off x="6720840" y="2249424"/>
            <a:ext cx="4754880" cy="734568"/>
          </a:xfrm>
          <a:prstGeom prst="roundRect">
            <a:avLst>
              <a:gd name="adj" fmla="val 7469"/>
            </a:avLst>
          </a:prstGeom>
          <a:solidFill>
            <a:srgbClr val="F7F9FB"/>
          </a:solidFill>
          <a:ln w="12700">
            <a:solidFill>
              <a:srgbClr val="DCE2E8"/>
            </a:solidFill>
            <a:prstDash val="solid"/>
          </a:ln>
        </p:spPr>
      </p:sp>
      <p:sp>
        <p:nvSpPr>
          <p:cNvPr id="9" name="Text 7"/>
          <p:cNvSpPr txBox="1"/>
          <p:nvPr/>
        </p:nvSpPr>
        <p:spPr>
          <a:xfrm>
            <a:off x="6903720" y="2313432"/>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The threat catalogue</a:t>
            </a:r>
            <a:endParaRPr lang="en-US" sz="1200" dirty="0"/>
          </a:p>
        </p:txBody>
      </p:sp>
      <p:sp>
        <p:nvSpPr>
          <p:cNvPr id="10" name="Text 8"/>
          <p:cNvSpPr txBox="1"/>
          <p:nvPr/>
        </p:nvSpPr>
        <p:spPr>
          <a:xfrm>
            <a:off x="6903720" y="2532888"/>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Threat 03 names the boot firmware.</a:t>
            </a:r>
            <a:endParaRPr lang="en-US" sz="1100" dirty="0"/>
          </a:p>
        </p:txBody>
      </p:sp>
      <p:sp>
        <p:nvSpPr>
          <p:cNvPr id="11" name="Text 9"/>
          <p:cNvSpPr txBox="1"/>
          <p:nvPr/>
        </p:nvSpPr>
        <p:spPr>
          <a:xfrm>
            <a:off x="6903720" y="2761488"/>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whether the fix can be flown.</a:t>
            </a:r>
            <a:endParaRPr lang="en-US" sz="1100" dirty="0"/>
          </a:p>
        </p:txBody>
      </p:sp>
      <p:sp>
        <p:nvSpPr>
          <p:cNvPr id="12" name="Shape 10"/>
          <p:cNvSpPr/>
          <p:nvPr/>
        </p:nvSpPr>
        <p:spPr>
          <a:xfrm>
            <a:off x="6720840" y="3075432"/>
            <a:ext cx="4754880" cy="734568"/>
          </a:xfrm>
          <a:prstGeom prst="roundRect">
            <a:avLst>
              <a:gd name="adj" fmla="val 7469"/>
            </a:avLst>
          </a:prstGeom>
          <a:solidFill>
            <a:srgbClr val="F7F9FB"/>
          </a:solidFill>
          <a:ln w="12700">
            <a:solidFill>
              <a:srgbClr val="DCE2E8"/>
            </a:solidFill>
            <a:prstDash val="solid"/>
          </a:ln>
        </p:spPr>
      </p:sp>
      <p:sp>
        <p:nvSpPr>
          <p:cNvPr id="13" name="Text 11"/>
          <p:cNvSpPr txBox="1"/>
          <p:nvPr/>
        </p:nvSpPr>
        <p:spPr>
          <a:xfrm>
            <a:off x="6903720" y="3139440"/>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The Day 3 source list</a:t>
            </a:r>
            <a:endParaRPr lang="en-US" sz="1200" dirty="0"/>
          </a:p>
        </p:txBody>
      </p:sp>
      <p:sp>
        <p:nvSpPr>
          <p:cNvPr id="14" name="Text 12"/>
          <p:cNvSpPr txBox="1"/>
          <p:nvPr/>
        </p:nvSpPr>
        <p:spPr>
          <a:xfrm>
            <a:off x="6903720" y="3358896"/>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The declared gap and its named owner.</a:t>
            </a:r>
            <a:endParaRPr lang="en-US" sz="1100" dirty="0"/>
          </a:p>
        </p:txBody>
      </p:sp>
      <p:sp>
        <p:nvSpPr>
          <p:cNvPr id="15" name="Text 13"/>
          <p:cNvSpPr txBox="1"/>
          <p:nvPr/>
        </p:nvSpPr>
        <p:spPr>
          <a:xfrm>
            <a:off x="6903720" y="3587496"/>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what closes it before the next build.</a:t>
            </a:r>
            <a:endParaRPr lang="en-US" sz="1100" dirty="0"/>
          </a:p>
        </p:txBody>
      </p:sp>
      <p:sp>
        <p:nvSpPr>
          <p:cNvPr id="16" name="Shape 14"/>
          <p:cNvSpPr/>
          <p:nvPr/>
        </p:nvSpPr>
        <p:spPr>
          <a:xfrm>
            <a:off x="6720840" y="3901440"/>
            <a:ext cx="4754880" cy="734568"/>
          </a:xfrm>
          <a:prstGeom prst="roundRect">
            <a:avLst>
              <a:gd name="adj" fmla="val 7469"/>
            </a:avLst>
          </a:prstGeom>
          <a:solidFill>
            <a:srgbClr val="F7F9FB"/>
          </a:solidFill>
          <a:ln w="12700">
            <a:solidFill>
              <a:srgbClr val="DCE2E8"/>
            </a:solidFill>
            <a:prstDash val="solid"/>
          </a:ln>
        </p:spPr>
      </p:sp>
      <p:sp>
        <p:nvSpPr>
          <p:cNvPr id="17" name="Text 15"/>
          <p:cNvSpPr txBox="1"/>
          <p:nvPr/>
        </p:nvSpPr>
        <p:spPr>
          <a:xfrm>
            <a:off x="6903720" y="3965448"/>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The Day 4 signature</a:t>
            </a:r>
            <a:endParaRPr lang="en-US" sz="1200" dirty="0"/>
          </a:p>
        </p:txBody>
      </p:sp>
      <p:sp>
        <p:nvSpPr>
          <p:cNvPr id="18" name="Text 16"/>
          <p:cNvSpPr txBox="1"/>
          <p:nvPr/>
        </p:nvSpPr>
        <p:spPr>
          <a:xfrm>
            <a:off x="6903720" y="4184904"/>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Written, correct, and unarmed.</a:t>
            </a:r>
            <a:endParaRPr lang="en-US" sz="1100" dirty="0"/>
          </a:p>
        </p:txBody>
      </p:sp>
      <p:sp>
        <p:nvSpPr>
          <p:cNvPr id="19" name="Text 17"/>
          <p:cNvSpPr txBox="1"/>
          <p:nvPr/>
        </p:nvSpPr>
        <p:spPr>
          <a:xfrm>
            <a:off x="6903720" y="4413504"/>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a source it can read today.</a:t>
            </a:r>
            <a:endParaRPr lang="en-US" sz="1100" dirty="0"/>
          </a:p>
        </p:txBody>
      </p:sp>
      <p:sp>
        <p:nvSpPr>
          <p:cNvPr id="20" name="Shape 18"/>
          <p:cNvSpPr/>
          <p:nvPr/>
        </p:nvSpPr>
        <p:spPr>
          <a:xfrm>
            <a:off x="777240" y="4864608"/>
            <a:ext cx="10698480" cy="731520"/>
          </a:xfrm>
          <a:prstGeom prst="roundRect">
            <a:avLst>
              <a:gd name="adj" fmla="val 7500"/>
            </a:avLst>
          </a:prstGeom>
          <a:solidFill>
            <a:srgbClr val="FDF6EC"/>
          </a:solidFill>
          <a:ln w="25400">
            <a:solidFill>
              <a:srgbClr val="C8791A"/>
            </a:solidFill>
            <a:prstDash val="solid"/>
          </a:ln>
        </p:spPr>
      </p:sp>
      <p:sp>
        <p:nvSpPr>
          <p:cNvPr id="21" name="Text 19"/>
          <p:cNvSpPr txBox="1"/>
          <p:nvPr/>
        </p:nvSpPr>
        <p:spPr>
          <a:xfrm>
            <a:off x="960120" y="4928616"/>
            <a:ext cx="27432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WHAT THE RECORD MUST STATE</a:t>
            </a:r>
            <a:endParaRPr lang="en-US" sz="1100" dirty="0"/>
          </a:p>
        </p:txBody>
      </p:sp>
      <p:sp>
        <p:nvSpPr>
          <p:cNvPr id="22" name="Text 20"/>
          <p:cNvSpPr txBox="1"/>
          <p:nvPr/>
        </p:nvSpPr>
        <p:spPr>
          <a:xfrm>
            <a:off x="960120" y="5157216"/>
            <a:ext cx="10332720" cy="402336"/>
          </a:xfrm>
          <a:prstGeom prst="rect">
            <a:avLst/>
          </a:prstGeom>
          <a:noFill/>
          <a:ln/>
        </p:spPr>
        <p:txBody>
          <a:bodyPr wrap="square" lIns="0" tIns="0" rIns="0" bIns="0" rtlCol="0" anchor="ctr"/>
          <a:lstStyle/>
          <a:p>
            <a:pPr indent="0" marL="0">
              <a:buNone/>
            </a:pPr>
            <a:r>
              <a:rPr lang="en-US" sz="1350" b="1" dirty="0">
                <a:solidFill>
                  <a:srgbClr val="1B2430"/>
                </a:solidFill>
                <a:latin typeface="Calibri" pitchFamily="34" charset="0"/>
                <a:ea typeface="Calibri" pitchFamily="34" charset="-122"/>
                <a:cs typeface="Calibri" pitchFamily="34" charset="-120"/>
              </a:rPr>
              <a:t>The measure that closes the gap cannot be installed on the vehicle it protects.</a:t>
            </a:r>
            <a:endParaRPr lang="en-US" sz="135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are you facing this, and is hardening chosen from evidence or from conviction?</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 and who carries it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defensible claims, and no evidence to rank them</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One hardening budget, three departments, three defensible answers on where it goes first.</a:t>
            </a:r>
            <a:endParaRPr lang="en-US" sz="1600" dirty="0"/>
          </a:p>
        </p:txBody>
      </p:sp>
      <p:sp>
        <p:nvSpPr>
          <p:cNvPr id="6" name="Shape 4"/>
          <p:cNvSpPr/>
          <p:nvPr/>
        </p:nvSpPr>
        <p:spPr>
          <a:xfrm>
            <a:off x="685800" y="2514600"/>
            <a:ext cx="5212080" cy="1463040"/>
          </a:xfrm>
          <a:prstGeom prst="roundRect">
            <a:avLst>
              <a:gd name="adj" fmla="val 3750"/>
            </a:avLst>
          </a:prstGeom>
          <a:solidFill>
            <a:srgbClr val="F7F9FB"/>
          </a:solidFill>
          <a:ln w="12700">
            <a:solidFill>
              <a:srgbClr val="DCE2E8"/>
            </a:solidFill>
            <a:prstDash val="solid"/>
          </a:ln>
        </p:spPr>
      </p:sp>
      <p:sp>
        <p:nvSpPr>
          <p:cNvPr id="7" name="Shape 5"/>
          <p:cNvSpPr/>
          <p:nvPr/>
        </p:nvSpPr>
        <p:spPr>
          <a:xfrm>
            <a:off x="960120" y="2788920"/>
            <a:ext cx="457200" cy="457200"/>
          </a:xfrm>
          <a:prstGeom prst="ellipse">
            <a:avLst/>
          </a:prstGeom>
          <a:solidFill>
            <a:srgbClr val="FFFFFF"/>
          </a:solidFill>
          <a:ln w="28575">
            <a:solidFill>
              <a:srgbClr val="C8791A"/>
            </a:solidFill>
            <a:prstDash val="solid"/>
          </a:ln>
        </p:spPr>
      </p:sp>
      <p:sp>
        <p:nvSpPr>
          <p:cNvPr id="8" name="Text 6"/>
          <p:cNvSpPr txBox="1"/>
          <p:nvPr/>
        </p:nvSpPr>
        <p:spPr>
          <a:xfrm>
            <a:off x="960120" y="2788920"/>
            <a:ext cx="457200" cy="457200"/>
          </a:xfrm>
          <a:prstGeom prst="rect">
            <a:avLst/>
          </a:prstGeom>
          <a:noFill/>
          <a:ln/>
        </p:spPr>
        <p:txBody>
          <a:bodyPr wrap="square" lIns="0" tIns="0" rIns="0" bIns="0" rtlCol="0" anchor="ctr"/>
          <a:lstStyle/>
          <a:p>
            <a:pPr algn="ctr" indent="0" marL="0">
              <a:buNone/>
            </a:pPr>
            <a:r>
              <a:rPr lang="en-US" sz="1600" b="1" dirty="0">
                <a:solidFill>
                  <a:srgbClr val="C8791A"/>
                </a:solidFill>
                <a:latin typeface="Cambria" pitchFamily="34" charset="0"/>
                <a:ea typeface="Cambria" pitchFamily="34" charset="-122"/>
                <a:cs typeface="Cambria" pitchFamily="34" charset="-120"/>
              </a:rPr>
              <a:t>1</a:t>
            </a:r>
            <a:endParaRPr lang="en-US" sz="1600" dirty="0"/>
          </a:p>
        </p:txBody>
      </p:sp>
      <p:sp>
        <p:nvSpPr>
          <p:cNvPr id="9" name="Text 7"/>
          <p:cNvSpPr txBox="1"/>
          <p:nvPr/>
        </p:nvSpPr>
        <p:spPr>
          <a:xfrm>
            <a:off x="160020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Security Operations: the blind spots</a:t>
            </a:r>
            <a:endParaRPr lang="en-US" sz="1700" dirty="0"/>
          </a:p>
        </p:txBody>
      </p:sp>
      <p:sp>
        <p:nvSpPr>
          <p:cNvPr id="10" name="Text 8"/>
          <p:cNvSpPr txBox="1"/>
          <p:nvPr/>
        </p:nvSpPr>
        <p:spPr>
          <a:xfrm>
            <a:off x="160020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Spend where detection cannot see. Nine unassessed sources are on the list.</a:t>
            </a:r>
            <a:endParaRPr lang="en-US" sz="1350" dirty="0"/>
          </a:p>
        </p:txBody>
      </p:sp>
      <p:sp>
        <p:nvSpPr>
          <p:cNvPr id="11" name="Shape 9"/>
          <p:cNvSpPr/>
          <p:nvPr/>
        </p:nvSpPr>
        <p:spPr>
          <a:xfrm>
            <a:off x="6309360" y="2514600"/>
            <a:ext cx="5212080" cy="1463040"/>
          </a:xfrm>
          <a:prstGeom prst="roundRect">
            <a:avLst>
              <a:gd name="adj" fmla="val 3750"/>
            </a:avLst>
          </a:prstGeom>
          <a:solidFill>
            <a:srgbClr val="F7F9FB"/>
          </a:solidFill>
          <a:ln w="12700">
            <a:solidFill>
              <a:srgbClr val="DCE2E8"/>
            </a:solidFill>
            <a:prstDash val="solid"/>
          </a:ln>
        </p:spPr>
      </p:sp>
      <p:sp>
        <p:nvSpPr>
          <p:cNvPr id="12" name="Shape 10"/>
          <p:cNvSpPr/>
          <p:nvPr/>
        </p:nvSpPr>
        <p:spPr>
          <a:xfrm>
            <a:off x="6583680" y="2788920"/>
            <a:ext cx="457200" cy="457200"/>
          </a:xfrm>
          <a:prstGeom prst="ellipse">
            <a:avLst/>
          </a:prstGeom>
          <a:solidFill>
            <a:srgbClr val="FFFFFF"/>
          </a:solidFill>
          <a:ln w="28575">
            <a:solidFill>
              <a:srgbClr val="1C7293"/>
            </a:solidFill>
            <a:prstDash val="solid"/>
          </a:ln>
        </p:spPr>
      </p:sp>
      <p:sp>
        <p:nvSpPr>
          <p:cNvPr id="13" name="Text 11"/>
          <p:cNvSpPr txBox="1"/>
          <p:nvPr/>
        </p:nvSpPr>
        <p:spPr>
          <a:xfrm>
            <a:off x="6583680" y="2788920"/>
            <a:ext cx="457200" cy="457200"/>
          </a:xfrm>
          <a:prstGeom prst="rect">
            <a:avLst/>
          </a:prstGeom>
          <a:noFill/>
          <a:ln/>
        </p:spPr>
        <p:txBody>
          <a:bodyPr wrap="square" lIns="0" tIns="0" rIns="0" bIns="0" rtlCol="0" anchor="ctr"/>
          <a:lstStyle/>
          <a:p>
            <a:pPr algn="ctr" indent="0" marL="0">
              <a:buNone/>
            </a:pPr>
            <a:r>
              <a:rPr lang="en-US" sz="1600" b="1" dirty="0">
                <a:solidFill>
                  <a:srgbClr val="1C7293"/>
                </a:solidFill>
                <a:latin typeface="Cambria" pitchFamily="34" charset="0"/>
                <a:ea typeface="Cambria" pitchFamily="34" charset="-122"/>
                <a:cs typeface="Cambria" pitchFamily="34" charset="-120"/>
              </a:rPr>
              <a:t>2</a:t>
            </a:r>
            <a:endParaRPr lang="en-US" sz="1600" dirty="0"/>
          </a:p>
        </p:txBody>
      </p:sp>
      <p:sp>
        <p:nvSpPr>
          <p:cNvPr id="14" name="Text 12"/>
          <p:cNvSpPr txBox="1"/>
          <p:nvPr/>
        </p:nvSpPr>
        <p:spPr>
          <a:xfrm>
            <a:off x="722376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Satellite Operations: the link</a:t>
            </a:r>
            <a:endParaRPr lang="en-US" sz="1700" dirty="0"/>
          </a:p>
        </p:txBody>
      </p:sp>
      <p:sp>
        <p:nvSpPr>
          <p:cNvPr id="15" name="Text 13"/>
          <p:cNvSpPr txBox="1"/>
          <p:nvPr/>
        </p:nvSpPr>
        <p:spPr>
          <a:xfrm>
            <a:off x="722376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Spend where interference has already cost commanding time.</a:t>
            </a:r>
            <a:endParaRPr lang="en-US" sz="1350" dirty="0"/>
          </a:p>
        </p:txBody>
      </p:sp>
      <p:sp>
        <p:nvSpPr>
          <p:cNvPr id="16" name="Shape 14"/>
          <p:cNvSpPr/>
          <p:nvPr/>
        </p:nvSpPr>
        <p:spPr>
          <a:xfrm>
            <a:off x="685800" y="4251960"/>
            <a:ext cx="5212080" cy="1463040"/>
          </a:xfrm>
          <a:prstGeom prst="roundRect">
            <a:avLst>
              <a:gd name="adj" fmla="val 3750"/>
            </a:avLst>
          </a:prstGeom>
          <a:solidFill>
            <a:srgbClr val="F7F9FB"/>
          </a:solidFill>
          <a:ln w="12700">
            <a:solidFill>
              <a:srgbClr val="DCE2E8"/>
            </a:solidFill>
            <a:prstDash val="solid"/>
          </a:ln>
        </p:spPr>
      </p:sp>
      <p:sp>
        <p:nvSpPr>
          <p:cNvPr id="17" name="Shape 15"/>
          <p:cNvSpPr/>
          <p:nvPr/>
        </p:nvSpPr>
        <p:spPr>
          <a:xfrm>
            <a:off x="960120" y="4526280"/>
            <a:ext cx="457200" cy="457200"/>
          </a:xfrm>
          <a:prstGeom prst="ellipse">
            <a:avLst/>
          </a:prstGeom>
          <a:solidFill>
            <a:srgbClr val="FFFFFF"/>
          </a:solidFill>
          <a:ln w="28575">
            <a:solidFill>
              <a:srgbClr val="2E7D5B"/>
            </a:solidFill>
            <a:prstDash val="solid"/>
          </a:ln>
        </p:spPr>
      </p:sp>
      <p:sp>
        <p:nvSpPr>
          <p:cNvPr id="18" name="Text 16"/>
          <p:cNvSpPr txBox="1"/>
          <p:nvPr/>
        </p:nvSpPr>
        <p:spPr>
          <a:xfrm>
            <a:off x="960120" y="4526280"/>
            <a:ext cx="457200" cy="457200"/>
          </a:xfrm>
          <a:prstGeom prst="rect">
            <a:avLst/>
          </a:prstGeom>
          <a:noFill/>
          <a:ln/>
        </p:spPr>
        <p:txBody>
          <a:bodyPr wrap="square" lIns="0" tIns="0" rIns="0" bIns="0" rtlCol="0" anchor="ctr"/>
          <a:lstStyle/>
          <a:p>
            <a:pPr algn="ctr" indent="0" marL="0">
              <a:buNone/>
            </a:pPr>
            <a:r>
              <a:rPr lang="en-US" sz="1600" b="1" dirty="0">
                <a:solidFill>
                  <a:srgbClr val="2E7D5B"/>
                </a:solidFill>
                <a:latin typeface="Cambria" pitchFamily="34" charset="0"/>
                <a:ea typeface="Cambria" pitchFamily="34" charset="-122"/>
                <a:cs typeface="Cambria" pitchFamily="34" charset="-120"/>
              </a:rPr>
              <a:t>3</a:t>
            </a:r>
            <a:endParaRPr lang="en-US" sz="1600" dirty="0"/>
          </a:p>
        </p:txBody>
      </p:sp>
      <p:sp>
        <p:nvSpPr>
          <p:cNvPr id="19" name="Text 17"/>
          <p:cNvSpPr txBox="1"/>
          <p:nvPr/>
        </p:nvSpPr>
        <p:spPr>
          <a:xfrm>
            <a:off x="1600200" y="450799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Design and Engineering: the next build</a:t>
            </a:r>
            <a:endParaRPr lang="en-US" sz="1700" dirty="0"/>
          </a:p>
        </p:txBody>
      </p:sp>
      <p:sp>
        <p:nvSpPr>
          <p:cNvPr id="20" name="Text 18"/>
          <p:cNvSpPr txBox="1"/>
          <p:nvPr/>
        </p:nvSpPr>
        <p:spPr>
          <a:xfrm>
            <a:off x="1600200" y="481888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Spend where the build can carry it. A measure that cannot fly changes nothing.</a:t>
            </a:r>
            <a:endParaRPr lang="en-US" sz="13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which of the three would you fund first, and what evidence would settle it?</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cost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Four proposals, and conviction chose every one</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Each of these is a real measure that was eventually written. On Friday morning, nothing said which of them came first.</a:t>
            </a:r>
            <a:endParaRPr lang="en-US" sz="1600" dirty="0"/>
          </a:p>
        </p:txBody>
      </p:sp>
      <p:sp>
        <p:nvSpPr>
          <p:cNvPr id="6" name="Text 4"/>
          <p:cNvSpPr txBox="1"/>
          <p:nvPr/>
        </p:nvSpPr>
        <p:spPr>
          <a:xfrm>
            <a:off x="777240" y="2084832"/>
            <a:ext cx="414223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PROPOSAL</a:t>
            </a:r>
            <a:endParaRPr lang="en-US" sz="1100" dirty="0"/>
          </a:p>
        </p:txBody>
      </p:sp>
      <p:sp>
        <p:nvSpPr>
          <p:cNvPr id="7" name="Text 5"/>
          <p:cNvSpPr txBox="1"/>
          <p:nvPr/>
        </p:nvSpPr>
        <p:spPr>
          <a:xfrm>
            <a:off x="5056632" y="2084832"/>
            <a:ext cx="285841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WHO RAISED IT</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CHOSE IT</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4114800"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Segment the device management plane</a:t>
            </a:r>
            <a:endParaRPr lang="en-US" sz="1300" dirty="0"/>
          </a:p>
        </p:txBody>
      </p:sp>
      <p:sp>
        <p:nvSpPr>
          <p:cNvPr id="11" name="Text 9"/>
          <p:cNvSpPr txBox="1"/>
          <p:nvPr/>
        </p:nvSpPr>
        <p:spPr>
          <a:xfrm>
            <a:off x="5056632" y="2468880"/>
            <a:ext cx="283098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Design and Engineering</a:t>
            </a:r>
            <a:endParaRPr lang="en-US" sz="130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Conviction, and a public incident</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4114800"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Dual-control commanding</a:t>
            </a:r>
            <a:endParaRPr lang="en-US" sz="1300" dirty="0"/>
          </a:p>
        </p:txBody>
      </p:sp>
      <p:sp>
        <p:nvSpPr>
          <p:cNvPr id="15" name="Text 13"/>
          <p:cNvSpPr txBox="1"/>
          <p:nvPr/>
        </p:nvSpPr>
        <p:spPr>
          <a:xfrm>
            <a:off x="5056632" y="3035808"/>
            <a:ext cx="283098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a:t>
            </a:r>
            <a:endParaRPr lang="en-US" sz="130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Conviction, and an insider worry</a:t>
            </a:r>
            <a:endParaRPr lang="en-US" sz="1300" dirty="0"/>
          </a:p>
        </p:txBody>
      </p:sp>
      <p:sp>
        <p:nvSpPr>
          <p:cNvPr id="17" name="Text 15"/>
          <p:cNvSpPr txBox="1"/>
          <p:nvPr/>
        </p:nvSpPr>
        <p:spPr>
          <a:xfrm>
            <a:off x="777240" y="3602736"/>
            <a:ext cx="4114800"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Frequency-agile link with a backup band</a:t>
            </a:r>
            <a:endParaRPr lang="en-US" sz="1300" dirty="0"/>
          </a:p>
        </p:txBody>
      </p:sp>
      <p:sp>
        <p:nvSpPr>
          <p:cNvPr id="18" name="Text 16"/>
          <p:cNvSpPr txBox="1"/>
          <p:nvPr/>
        </p:nvSpPr>
        <p:spPr>
          <a:xfrm>
            <a:off x="5056632" y="3602736"/>
            <a:ext cx="283098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Satellite Operations</a:t>
            </a:r>
            <a:endParaRPr lang="en-US" sz="130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Conviction, and lived experience</a:t>
            </a:r>
            <a:endParaRPr lang="en-US" sz="1300" dirty="0"/>
          </a:p>
        </p:txBody>
      </p:sp>
      <p:sp>
        <p:nvSpPr>
          <p:cNvPr id="20" name="Shape 18"/>
          <p:cNvSpPr/>
          <p:nvPr/>
        </p:nvSpPr>
        <p:spPr>
          <a:xfrm>
            <a:off x="777240" y="4114800"/>
            <a:ext cx="10698480" cy="539496"/>
          </a:xfrm>
          <a:prstGeom prst="rect">
            <a:avLst/>
          </a:prstGeom>
          <a:solidFill>
            <a:srgbClr val="F7F9FB"/>
          </a:solidFill>
          <a:ln/>
        </p:spPr>
      </p:sp>
      <p:sp>
        <p:nvSpPr>
          <p:cNvPr id="21" name="Text 19"/>
          <p:cNvSpPr txBox="1"/>
          <p:nvPr/>
        </p:nvSpPr>
        <p:spPr>
          <a:xfrm>
            <a:off x="777240" y="4169664"/>
            <a:ext cx="4114800"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Measured-boot attestation</a:t>
            </a:r>
            <a:endParaRPr lang="en-US" sz="1300" dirty="0"/>
          </a:p>
        </p:txBody>
      </p:sp>
      <p:sp>
        <p:nvSpPr>
          <p:cNvPr id="22" name="Text 20"/>
          <p:cNvSpPr txBox="1"/>
          <p:nvPr/>
        </p:nvSpPr>
        <p:spPr>
          <a:xfrm>
            <a:off x="5056632" y="4169664"/>
            <a:ext cx="283098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Design and Engineering</a:t>
            </a:r>
            <a:endParaRPr lang="en-US" sz="1300" dirty="0"/>
          </a:p>
        </p:txBody>
      </p:sp>
      <p:sp>
        <p:nvSpPr>
          <p:cNvPr id="23" name="Text 21"/>
          <p:cNvSpPr txBox="1"/>
          <p:nvPr/>
        </p:nvSpPr>
        <p:spPr>
          <a:xfrm>
            <a:off x="8052206" y="4169664"/>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Conviction, and the longest lead time</a:t>
            </a:r>
            <a:endParaRPr lang="en-US" sz="1300" dirty="0"/>
          </a:p>
        </p:txBody>
      </p:sp>
      <p:sp>
        <p:nvSpPr>
          <p:cNvPr id="24" name="Shape 22"/>
          <p:cNvSpPr/>
          <p:nvPr/>
        </p:nvSpPr>
        <p:spPr>
          <a:xfrm>
            <a:off x="777240" y="4919472"/>
            <a:ext cx="10698480" cy="530352"/>
          </a:xfrm>
          <a:prstGeom prst="roundRect">
            <a:avLst>
              <a:gd name="adj" fmla="val 10345"/>
            </a:avLst>
          </a:prstGeom>
          <a:solidFill>
            <a:srgbClr val="FDF6EC"/>
          </a:solidFill>
          <a:ln w="22225">
            <a:solidFill>
              <a:srgbClr val="C8791A"/>
            </a:solidFill>
            <a:prstDash val="solid"/>
          </a:ln>
        </p:spPr>
      </p:sp>
      <p:sp>
        <p:nvSpPr>
          <p:cNvPr id="25" name="Text 23"/>
          <p:cNvSpPr txBox="1"/>
          <p:nvPr/>
        </p:nvSpPr>
        <p:spPr>
          <a:xfrm>
            <a:off x="960120" y="4983480"/>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6" name="Text 24"/>
          <p:cNvSpPr txBox="1"/>
          <p:nvPr/>
        </p:nvSpPr>
        <p:spPr>
          <a:xfrm>
            <a:off x="960120" y="5193792"/>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All four are defensible. Nothing on the table says which element the week's own evidence keeps naming.</a:t>
            </a:r>
            <a:endParaRPr lang="en-US" sz="1300" dirty="0"/>
          </a:p>
        </p:txBody>
      </p:sp>
      <p:sp>
        <p:nvSpPr>
          <p:cNvPr id="27" name="Text 25"/>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show what chose your last hardening spend, rather than who chose it?</a:t>
            </a:r>
            <a:endParaRPr lang="en-US" sz="1500" dirty="0"/>
          </a:p>
        </p:txBody>
      </p:sp>
      <p:sp>
        <p:nvSpPr>
          <p:cNvPr id="28" name="Text 26"/>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challenge</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counts the elements that recur across the threats, the paths and the detections, so the first spend goes where the adversary keeps having to go.</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Every measure names one of anticipate, withstand, recover or adapt, cited to NIST SP 800-160 Volume 2, so nothing is described as making us more secure.</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for the controls already funded?</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measure that cannot be installed on the flying platform is still written, with a compensating control and a residual risk carrying a named owner.</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organization do that without it reading as a failure?</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02</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two</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METEORSTORM brings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Why running this function last lets the evidence choose the element.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ordinal and one element, read back through four functions.</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Sixteen entries across four chains, each anchored to one element.</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turn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Run resilience last and the target is chosen by evidence</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same budget, spent in two different orders, buys two very different things.</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A hardening budget exists</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What chose the target?</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Conviction, or the elements that keep recurring across the week's own work.</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C8791A"/>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C8791A"/>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C8791A"/>
                </a:solidFill>
                <a:latin typeface="Calibri" pitchFamily="34" charset="0"/>
                <a:ea typeface="Calibri" pitchFamily="34" charset="-122"/>
                <a:cs typeface="Calibri" pitchFamily="34" charset="-120"/>
              </a:rPr>
              <a:t>Hardened by intuition</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Run first, resilience protects what the team already worried about. Sometimes right, never demonstrable.</a:t>
            </a:r>
            <a:endParaRPr lang="en-US" sz="1250" dirty="0"/>
          </a:p>
        </p:txBody>
      </p:sp>
      <p:sp>
        <p:nvSpPr>
          <p:cNvPr id="18" name="Shape 16"/>
          <p:cNvSpPr/>
          <p:nvPr/>
        </p:nvSpPr>
        <p:spPr>
          <a:xfrm>
            <a:off x="7452360" y="5065776"/>
            <a:ext cx="320040" cy="0"/>
          </a:xfrm>
          <a:prstGeom prst="line">
            <a:avLst/>
          </a:prstGeom>
          <a:noFill/>
          <a:ln w="25400">
            <a:solidFill>
              <a:srgbClr val="2E7D5B"/>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2E7D5B"/>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2E7D5B"/>
                </a:solidFill>
                <a:latin typeface="Calibri" pitchFamily="34" charset="0"/>
                <a:ea typeface="Calibri" pitchFamily="34" charset="-122"/>
                <a:cs typeface="Calibri" pitchFamily="34" charset="-120"/>
              </a:rPr>
              <a:t>Hardened by evidence</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Run last, it protects the elements the threats, the paths and the detections all keep naming.</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count how often one element recurs across your own threats and paths?</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The record</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ordinal, one element, four functions</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last entry of the week, and the same element read back through the four functions that named it.</a:t>
            </a:r>
            <a:endParaRPr lang="en-US" sz="1600" dirty="0"/>
          </a:p>
        </p:txBody>
      </p:sp>
      <p:sp>
        <p:nvSpPr>
          <p:cNvPr id="6" name="Shape 4"/>
          <p:cNvSpPr/>
          <p:nvPr/>
        </p:nvSpPr>
        <p:spPr>
          <a:xfrm>
            <a:off x="777240" y="2066544"/>
            <a:ext cx="5029200" cy="3419856"/>
          </a:xfrm>
          <a:prstGeom prst="roundRect">
            <a:avLst>
              <a:gd name="adj" fmla="val 1604"/>
            </a:avLst>
          </a:prstGeom>
          <a:solidFill>
            <a:srgbClr val="FFFFFF"/>
          </a:solidFill>
          <a:ln w="19050">
            <a:solidFill>
              <a:srgbClr val="DCE2E8"/>
            </a:solidFill>
            <a:prstDash val="solid"/>
          </a:ln>
        </p:spPr>
      </p:sp>
      <p:sp>
        <p:nvSpPr>
          <p:cNvPr id="7" name="Text 5"/>
          <p:cNvSpPr txBox="1"/>
          <p:nvPr/>
        </p:nvSpPr>
        <p:spPr>
          <a:xfrm>
            <a:off x="1051560" y="2249424"/>
            <a:ext cx="4480560" cy="237744"/>
          </a:xfrm>
          <a:prstGeom prst="rect">
            <a:avLst/>
          </a:prstGeom>
          <a:noFill/>
          <a:ln/>
        </p:spPr>
        <p:txBody>
          <a:bodyPr wrap="square" lIns="0" tIns="0" rIns="0" bIns="0" rtlCol="0" anchor="ctr"/>
          <a:lstStyle/>
          <a:p>
            <a:pPr indent="0" marL="0">
              <a:buNone/>
            </a:pPr>
            <a:r>
              <a:rPr lang="en-US" sz="1100" b="1" spc="160" kern="0" dirty="0">
                <a:solidFill>
                  <a:srgbClr val="1C7293"/>
                </a:solidFill>
                <a:latin typeface="Calibri" pitchFamily="34" charset="0"/>
                <a:ea typeface="Calibri" pitchFamily="34" charset="-122"/>
                <a:cs typeface="Calibri" pitchFamily="34" charset="-120"/>
              </a:rPr>
              <a:t>RESILIENCE MEASURE · 03</a:t>
            </a:r>
            <a:endParaRPr lang="en-US" sz="1100" dirty="0"/>
          </a:p>
        </p:txBody>
      </p:sp>
      <p:sp>
        <p:nvSpPr>
          <p:cNvPr id="8" name="Text 6"/>
          <p:cNvSpPr txBox="1"/>
          <p:nvPr/>
        </p:nvSpPr>
        <p:spPr>
          <a:xfrm>
            <a:off x="105156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Measured-boot attestation</a:t>
            </a:r>
            <a:endParaRPr lang="en-US" sz="1650" dirty="0"/>
          </a:p>
        </p:txBody>
      </p:sp>
      <p:sp>
        <p:nvSpPr>
          <p:cNvPr id="9" name="Text 7"/>
          <p:cNvSpPr txBox="1"/>
          <p:nvPr/>
        </p:nvSpPr>
        <p:spPr>
          <a:xfrm>
            <a:off x="105156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One goal, one target element, and the entries it counters.</a:t>
            </a:r>
            <a:endParaRPr lang="en-US" sz="1250" dirty="0"/>
          </a:p>
        </p:txBody>
      </p:sp>
      <p:sp>
        <p:nvSpPr>
          <p:cNvPr id="10" name="Text 8"/>
          <p:cNvSpPr txBox="1"/>
          <p:nvPr/>
        </p:nvSpPr>
        <p:spPr>
          <a:xfrm>
            <a:off x="105156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TAG</a:t>
            </a:r>
            <a:endParaRPr lang="en-US" sz="1000" dirty="0"/>
          </a:p>
        </p:txBody>
      </p:sp>
      <p:sp>
        <p:nvSpPr>
          <p:cNvPr id="11" name="Text 9"/>
          <p:cNvSpPr txBox="1"/>
          <p:nvPr/>
        </p:nvSpPr>
        <p:spPr>
          <a:xfrm>
            <a:off x="244144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RES</a:t>
            </a:r>
            <a:endParaRPr lang="en-US" sz="1100" dirty="0"/>
          </a:p>
        </p:txBody>
      </p:sp>
      <p:sp>
        <p:nvSpPr>
          <p:cNvPr id="12" name="Text 10"/>
          <p:cNvSpPr txBox="1"/>
          <p:nvPr/>
        </p:nvSpPr>
        <p:spPr>
          <a:xfrm>
            <a:off x="105156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ORDINAL</a:t>
            </a:r>
            <a:endParaRPr lang="en-US" sz="1000" dirty="0"/>
          </a:p>
        </p:txBody>
      </p:sp>
      <p:sp>
        <p:nvSpPr>
          <p:cNvPr id="13" name="Text 11"/>
          <p:cNvSpPr txBox="1"/>
          <p:nvPr/>
        </p:nvSpPr>
        <p:spPr>
          <a:xfrm>
            <a:off x="244144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03</a:t>
            </a:r>
            <a:endParaRPr lang="en-US" sz="1100" dirty="0"/>
          </a:p>
        </p:txBody>
      </p:sp>
      <p:sp>
        <p:nvSpPr>
          <p:cNvPr id="14" name="Text 12"/>
          <p:cNvSpPr txBox="1"/>
          <p:nvPr/>
        </p:nvSpPr>
        <p:spPr>
          <a:xfrm>
            <a:off x="1051560" y="3767328"/>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GOAL</a:t>
            </a:r>
            <a:endParaRPr lang="en-US" sz="1000" dirty="0"/>
          </a:p>
        </p:txBody>
      </p:sp>
      <p:sp>
        <p:nvSpPr>
          <p:cNvPr id="15" name="Text 13"/>
          <p:cNvSpPr txBox="1"/>
          <p:nvPr/>
        </p:nvSpPr>
        <p:spPr>
          <a:xfrm>
            <a:off x="244144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Anticipate</a:t>
            </a:r>
            <a:endParaRPr lang="en-US" sz="1100" dirty="0"/>
          </a:p>
        </p:txBody>
      </p:sp>
      <p:sp>
        <p:nvSpPr>
          <p:cNvPr id="16" name="Text 14"/>
          <p:cNvSpPr txBox="1"/>
          <p:nvPr/>
        </p:nvSpPr>
        <p:spPr>
          <a:xfrm>
            <a:off x="1051560" y="3986784"/>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PROTECTS</a:t>
            </a:r>
            <a:endParaRPr lang="en-US" sz="1000" dirty="0"/>
          </a:p>
        </p:txBody>
      </p:sp>
      <p:sp>
        <p:nvSpPr>
          <p:cNvPr id="17" name="Text 15"/>
          <p:cNvSpPr txBox="1"/>
          <p:nvPr/>
        </p:nvSpPr>
        <p:spPr>
          <a:xfrm>
            <a:off x="244144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AST:FW:Firmware:01</a:t>
            </a:r>
            <a:endParaRPr lang="en-US" sz="1100" dirty="0"/>
          </a:p>
        </p:txBody>
      </p:sp>
      <p:sp>
        <p:nvSpPr>
          <p:cNvPr id="18" name="Text 16"/>
          <p:cNvSpPr txBox="1"/>
          <p:nvPr/>
        </p:nvSpPr>
        <p:spPr>
          <a:xfrm>
            <a:off x="105156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COUNTERS</a:t>
            </a:r>
            <a:endParaRPr lang="en-US" sz="1000" dirty="0"/>
          </a:p>
        </p:txBody>
      </p:sp>
      <p:sp>
        <p:nvSpPr>
          <p:cNvPr id="19" name="Text 17"/>
          <p:cNvSpPr txBox="1"/>
          <p:nvPr/>
        </p:nvSpPr>
        <p:spPr>
          <a:xfrm>
            <a:off x="244144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Path 03, Threat 03</a:t>
            </a:r>
            <a:endParaRPr lang="en-US" sz="1100" dirty="0"/>
          </a:p>
        </p:txBody>
      </p:sp>
      <p:sp>
        <p:nvSpPr>
          <p:cNvPr id="20" name="Shape 18"/>
          <p:cNvSpPr/>
          <p:nvPr/>
        </p:nvSpPr>
        <p:spPr>
          <a:xfrm>
            <a:off x="1051560" y="4480560"/>
            <a:ext cx="4480560" cy="0"/>
          </a:xfrm>
          <a:prstGeom prst="line">
            <a:avLst/>
          </a:prstGeom>
          <a:noFill/>
          <a:ln w="12700">
            <a:solidFill>
              <a:srgbClr val="DCE2E8"/>
            </a:solidFill>
            <a:prstDash val="solid"/>
          </a:ln>
        </p:spPr>
      </p:sp>
      <p:sp>
        <p:nvSpPr>
          <p:cNvPr id="21" name="Text 19"/>
          <p:cNvSpPr txBox="1"/>
          <p:nvPr/>
        </p:nvSpPr>
        <p:spPr>
          <a:xfrm>
            <a:off x="1051560" y="4572000"/>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the four-field key, the identifier without its description</a:t>
            </a:r>
            <a:endParaRPr lang="en-US" sz="1000" dirty="0"/>
          </a:p>
        </p:txBody>
      </p:sp>
      <p:sp>
        <p:nvSpPr>
          <p:cNvPr id="22" name="Text 20"/>
          <p:cNvSpPr txBox="1"/>
          <p:nvPr/>
        </p:nvSpPr>
        <p:spPr>
          <a:xfrm>
            <a:off x="1051560" y="4773168"/>
            <a:ext cx="4480560" cy="548640"/>
          </a:xfrm>
          <a:prstGeom prst="rect">
            <a:avLst/>
          </a:prstGeom>
          <a:noFill/>
          <a:ln/>
        </p:spPr>
        <p:txBody>
          <a:bodyPr wrap="square" lIns="0" tIns="0" rIns="0" bIns="0" rtlCol="0" anchor="ctr"/>
          <a:lstStyle/>
          <a:p>
            <a:pPr indent="0" marL="0">
              <a:buNone/>
            </a:pPr>
            <a:r>
              <a:rPr lang="en-US" sz="1000" dirty="0">
                <a:solidFill>
                  <a:srgbClr val="1C7293"/>
                </a:solidFill>
                <a:latin typeface="Courier New" pitchFamily="34" charset="0"/>
                <a:ea typeface="Courier New" pitchFamily="34" charset="-122"/>
                <a:cs typeface="Courier New" pitchFamily="34" charset="-120"/>
              </a:rPr>
              <a:t>AN:RES:Resilience Measure:03</a:t>
            </a:r>
            <a:endParaRPr lang="en-US" sz="1000" dirty="0"/>
          </a:p>
        </p:txBody>
      </p:sp>
      <p:sp>
        <p:nvSpPr>
          <p:cNvPr id="23" name="Shape 21"/>
          <p:cNvSpPr/>
          <p:nvPr/>
        </p:nvSpPr>
        <p:spPr>
          <a:xfrm>
            <a:off x="6355080" y="2066544"/>
            <a:ext cx="5029200" cy="3419856"/>
          </a:xfrm>
          <a:prstGeom prst="roundRect">
            <a:avLst>
              <a:gd name="adj" fmla="val 1604"/>
            </a:avLst>
          </a:prstGeom>
          <a:solidFill>
            <a:srgbClr val="FDF6EC"/>
          </a:solidFill>
          <a:ln w="28575">
            <a:solidFill>
              <a:srgbClr val="C8791A"/>
            </a:solidFill>
            <a:prstDash val="solid"/>
          </a:ln>
        </p:spPr>
      </p:sp>
      <p:sp>
        <p:nvSpPr>
          <p:cNvPr id="24" name="Text 22"/>
          <p:cNvSpPr txBox="1"/>
          <p:nvPr/>
        </p:nvSpPr>
        <p:spPr>
          <a:xfrm>
            <a:off x="6629400" y="2249424"/>
            <a:ext cx="4480560" cy="237744"/>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CHAIN 03 · READ ACROSS</a:t>
            </a:r>
            <a:endParaRPr lang="en-US" sz="1100" dirty="0"/>
          </a:p>
        </p:txBody>
      </p:sp>
      <p:sp>
        <p:nvSpPr>
          <p:cNvPr id="25" name="Text 23"/>
          <p:cNvSpPr txBox="1"/>
          <p:nvPr/>
        </p:nvSpPr>
        <p:spPr>
          <a:xfrm>
            <a:off x="662940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The same element, four times</a:t>
            </a:r>
            <a:endParaRPr lang="en-US" sz="1650" dirty="0"/>
          </a:p>
        </p:txBody>
      </p:sp>
      <p:sp>
        <p:nvSpPr>
          <p:cNvPr id="26" name="Text 24"/>
          <p:cNvSpPr txBox="1"/>
          <p:nvPr/>
        </p:nvSpPr>
        <p:spPr>
          <a:xfrm>
            <a:off x="662940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TOE exploitation, TDM detection, TRE resilience; none changes.</a:t>
            </a:r>
            <a:endParaRPr lang="en-US" sz="1250" dirty="0"/>
          </a:p>
        </p:txBody>
      </p:sp>
      <p:sp>
        <p:nvSpPr>
          <p:cNvPr id="27" name="Text 25"/>
          <p:cNvSpPr txBox="1"/>
          <p:nvPr/>
        </p:nvSpPr>
        <p:spPr>
          <a:xfrm>
            <a:off x="662940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THREAT 03</a:t>
            </a:r>
            <a:endParaRPr lang="en-US" sz="1000" dirty="0"/>
          </a:p>
        </p:txBody>
      </p:sp>
      <p:sp>
        <p:nvSpPr>
          <p:cNvPr id="28" name="Text 26"/>
          <p:cNvSpPr txBox="1"/>
          <p:nvPr/>
        </p:nvSpPr>
        <p:spPr>
          <a:xfrm>
            <a:off x="801928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AST:FW:Firmware:01</a:t>
            </a:r>
            <a:endParaRPr lang="en-US" sz="1100" dirty="0"/>
          </a:p>
        </p:txBody>
      </p:sp>
      <p:sp>
        <p:nvSpPr>
          <p:cNvPr id="29" name="Text 27"/>
          <p:cNvSpPr txBox="1"/>
          <p:nvPr/>
        </p:nvSpPr>
        <p:spPr>
          <a:xfrm>
            <a:off x="662940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PATH 03</a:t>
            </a:r>
            <a:endParaRPr lang="en-US" sz="1000" dirty="0"/>
          </a:p>
        </p:txBody>
      </p:sp>
      <p:sp>
        <p:nvSpPr>
          <p:cNvPr id="30" name="Text 28"/>
          <p:cNvSpPr txBox="1"/>
          <p:nvPr/>
        </p:nvSpPr>
        <p:spPr>
          <a:xfrm>
            <a:off x="801928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AST:FW:Firmware:01</a:t>
            </a:r>
            <a:endParaRPr lang="en-US" sz="1100" dirty="0"/>
          </a:p>
        </p:txBody>
      </p:sp>
      <p:sp>
        <p:nvSpPr>
          <p:cNvPr id="31" name="Text 29"/>
          <p:cNvSpPr txBox="1"/>
          <p:nvPr/>
        </p:nvSpPr>
        <p:spPr>
          <a:xfrm>
            <a:off x="6629400" y="3767328"/>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DETECTION 03</a:t>
            </a:r>
            <a:endParaRPr lang="en-US" sz="1000" dirty="0"/>
          </a:p>
        </p:txBody>
      </p:sp>
      <p:sp>
        <p:nvSpPr>
          <p:cNvPr id="32" name="Text 30"/>
          <p:cNvSpPr txBox="1"/>
          <p:nvPr/>
        </p:nvSpPr>
        <p:spPr>
          <a:xfrm>
            <a:off x="801928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AST:FW:Firmware:01</a:t>
            </a:r>
            <a:endParaRPr lang="en-US" sz="1100" dirty="0"/>
          </a:p>
        </p:txBody>
      </p:sp>
      <p:sp>
        <p:nvSpPr>
          <p:cNvPr id="33" name="Text 31"/>
          <p:cNvSpPr txBox="1"/>
          <p:nvPr/>
        </p:nvSpPr>
        <p:spPr>
          <a:xfrm>
            <a:off x="6629400" y="3986784"/>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MEASURE 03</a:t>
            </a:r>
            <a:endParaRPr lang="en-US" sz="1000" dirty="0"/>
          </a:p>
        </p:txBody>
      </p:sp>
      <p:sp>
        <p:nvSpPr>
          <p:cNvPr id="34" name="Text 32"/>
          <p:cNvSpPr txBox="1"/>
          <p:nvPr/>
        </p:nvSpPr>
        <p:spPr>
          <a:xfrm>
            <a:off x="801928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AST:FW:Firmware:01</a:t>
            </a:r>
            <a:endParaRPr lang="en-US" sz="1100" dirty="0"/>
          </a:p>
        </p:txBody>
      </p:sp>
      <p:sp>
        <p:nvSpPr>
          <p:cNvPr id="35" name="Text 33"/>
          <p:cNvSpPr txBox="1"/>
          <p:nvPr/>
        </p:nvSpPr>
        <p:spPr>
          <a:xfrm>
            <a:off x="662940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THE FIELDS</a:t>
            </a:r>
            <a:endParaRPr lang="en-US" sz="1000" dirty="0"/>
          </a:p>
        </p:txBody>
      </p:sp>
      <p:sp>
        <p:nvSpPr>
          <p:cNvPr id="36" name="Text 34"/>
          <p:cNvSpPr txBox="1"/>
          <p:nvPr/>
        </p:nvSpPr>
        <p:spPr>
          <a:xfrm>
            <a:off x="801928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TOE, TOE, TDM, TRE</a:t>
            </a:r>
            <a:endParaRPr lang="en-US" sz="1100" dirty="0"/>
          </a:p>
        </p:txBody>
      </p:sp>
      <p:sp>
        <p:nvSpPr>
          <p:cNvPr id="37" name="Shape 35"/>
          <p:cNvSpPr/>
          <p:nvPr/>
        </p:nvSpPr>
        <p:spPr>
          <a:xfrm>
            <a:off x="6629400" y="4480560"/>
            <a:ext cx="4480560" cy="0"/>
          </a:xfrm>
          <a:prstGeom prst="line">
            <a:avLst/>
          </a:prstGeom>
          <a:noFill/>
          <a:ln w="12700">
            <a:solidFill>
              <a:srgbClr val="DCE2E8"/>
            </a:solidFill>
            <a:prstDash val="solid"/>
          </a:ln>
        </p:spPr>
      </p:sp>
      <p:sp>
        <p:nvSpPr>
          <p:cNvPr id="38" name="Text 36"/>
          <p:cNvSpPr txBox="1"/>
          <p:nvPr/>
        </p:nvSpPr>
        <p:spPr>
          <a:xfrm>
            <a:off x="6629400" y="4572000"/>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the one anchor</a:t>
            </a:r>
            <a:endParaRPr lang="en-US" sz="1000" dirty="0"/>
          </a:p>
        </p:txBody>
      </p:sp>
      <p:sp>
        <p:nvSpPr>
          <p:cNvPr id="39" name="Text 37"/>
          <p:cNvSpPr txBox="1"/>
          <p:nvPr/>
        </p:nvSpPr>
        <p:spPr>
          <a:xfrm>
            <a:off x="6629400" y="4773168"/>
            <a:ext cx="4480560" cy="548640"/>
          </a:xfrm>
          <a:prstGeom prst="rect">
            <a:avLst/>
          </a:prstGeom>
          <a:noFill/>
          <a:ln/>
        </p:spPr>
        <p:txBody>
          <a:bodyPr wrap="square" lIns="0" tIns="0" rIns="0" bIns="0" rtlCol="0" anchor="ctr"/>
          <a:lstStyle/>
          <a:p>
            <a:pPr indent="0" marL="0">
              <a:buNone/>
            </a:pPr>
            <a:r>
              <a:rPr lang="en-US" sz="1000" dirty="0">
                <a:solidFill>
                  <a:srgbClr val="C8791A"/>
                </a:solidFill>
                <a:latin typeface="Courier New" pitchFamily="34" charset="0"/>
                <a:ea typeface="Courier New" pitchFamily="34" charset="-122"/>
                <a:cs typeface="Courier New" pitchFamily="34" charset="-120"/>
              </a:rPr>
              <a:t>AST:FW:Firmware:01</a:t>
            </a:r>
            <a:endParaRPr lang="en-US" sz="1000" dirty="0"/>
          </a:p>
        </p:txBody>
      </p:sp>
      <p:sp>
        <p:nvSpPr>
          <p:cNvPr id="40" name="Text 38"/>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follow one identifier from threat to path to signature to measure?</a:t>
            </a:r>
            <a:endParaRPr lang="en-US" sz="1500" dirty="0"/>
          </a:p>
        </p:txBody>
      </p:sp>
      <p:sp>
        <p:nvSpPr>
          <p:cNvPr id="41" name="Text 39"/>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The week</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Sixteen entries, four chains, one element each</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Four threats, four paths, four signatures, four measures. Each chain keeps its ordinal from Monday to Friday.</a:t>
            </a:r>
            <a:endParaRPr lang="en-US" sz="1600" dirty="0"/>
          </a:p>
        </p:txBody>
      </p:sp>
      <p:sp>
        <p:nvSpPr>
          <p:cNvPr id="6" name="Text 4"/>
          <p:cNvSpPr txBox="1"/>
          <p:nvPr/>
        </p:nvSpPr>
        <p:spPr>
          <a:xfrm>
            <a:off x="777240" y="2084832"/>
            <a:ext cx="1360627"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CHAIN</a:t>
            </a:r>
            <a:endParaRPr lang="en-US" sz="1100" dirty="0"/>
          </a:p>
        </p:txBody>
      </p:sp>
      <p:sp>
        <p:nvSpPr>
          <p:cNvPr id="7" name="Text 5"/>
          <p:cNvSpPr txBox="1"/>
          <p:nvPr/>
        </p:nvSpPr>
        <p:spPr>
          <a:xfrm>
            <a:off x="2275027" y="2084832"/>
            <a:ext cx="3500323"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ELEMENT IT ANCHORS TO</a:t>
            </a:r>
            <a:endParaRPr lang="en-US" sz="1100" dirty="0"/>
          </a:p>
        </p:txBody>
      </p:sp>
      <p:sp>
        <p:nvSpPr>
          <p:cNvPr id="8" name="Text 6"/>
          <p:cNvSpPr txBox="1"/>
          <p:nvPr/>
        </p:nvSpPr>
        <p:spPr>
          <a:xfrm>
            <a:off x="5912510" y="2084832"/>
            <a:ext cx="542605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THE MEASURE DOES</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1333195"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00</a:t>
            </a:r>
            <a:endParaRPr lang="en-US" sz="1250" dirty="0"/>
          </a:p>
        </p:txBody>
      </p:sp>
      <p:sp>
        <p:nvSpPr>
          <p:cNvPr id="11" name="Text 9"/>
          <p:cNvSpPr txBox="1"/>
          <p:nvPr/>
        </p:nvSpPr>
        <p:spPr>
          <a:xfrm>
            <a:off x="2275027" y="2468880"/>
            <a:ext cx="3472891"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SVC:CP:Control Plane:09</a:t>
            </a:r>
            <a:endParaRPr lang="en-US" sz="1250" dirty="0"/>
          </a:p>
        </p:txBody>
      </p:sp>
      <p:sp>
        <p:nvSpPr>
          <p:cNvPr id="12" name="Text 10"/>
          <p:cNvSpPr txBox="1"/>
          <p:nvPr/>
        </p:nvSpPr>
        <p:spPr>
          <a:xfrm>
            <a:off x="5912510" y="2468880"/>
            <a:ext cx="5398618"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Zero-trust segmentation of the device management plane</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1333195"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01</a:t>
            </a:r>
            <a:endParaRPr lang="en-US" sz="1250" dirty="0"/>
          </a:p>
        </p:txBody>
      </p:sp>
      <p:sp>
        <p:nvSpPr>
          <p:cNvPr id="15" name="Text 13"/>
          <p:cNvSpPr txBox="1"/>
          <p:nvPr/>
        </p:nvSpPr>
        <p:spPr>
          <a:xfrm>
            <a:off x="2275027" y="3035808"/>
            <a:ext cx="3472891"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AST:SW:Software:04</a:t>
            </a:r>
            <a:endParaRPr lang="en-US" sz="1250" dirty="0"/>
          </a:p>
        </p:txBody>
      </p:sp>
      <p:sp>
        <p:nvSpPr>
          <p:cNvPr id="16" name="Text 14"/>
          <p:cNvSpPr txBox="1"/>
          <p:nvPr/>
        </p:nvSpPr>
        <p:spPr>
          <a:xfrm>
            <a:off x="5912510" y="3035808"/>
            <a:ext cx="5398618"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Dual-control commanding for high-impact actions</a:t>
            </a:r>
            <a:endParaRPr lang="en-US" sz="1300" dirty="0"/>
          </a:p>
        </p:txBody>
      </p:sp>
      <p:sp>
        <p:nvSpPr>
          <p:cNvPr id="17" name="Text 15"/>
          <p:cNvSpPr txBox="1"/>
          <p:nvPr/>
        </p:nvSpPr>
        <p:spPr>
          <a:xfrm>
            <a:off x="777240" y="3602736"/>
            <a:ext cx="1333195"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02</a:t>
            </a:r>
            <a:endParaRPr lang="en-US" sz="1250" dirty="0"/>
          </a:p>
        </p:txBody>
      </p:sp>
      <p:sp>
        <p:nvSpPr>
          <p:cNvPr id="18" name="Text 16"/>
          <p:cNvSpPr txBox="1"/>
          <p:nvPr/>
        </p:nvSpPr>
        <p:spPr>
          <a:xfrm>
            <a:off x="2275027" y="3602736"/>
            <a:ext cx="3472891"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AST:SI:Signal:00</a:t>
            </a:r>
            <a:endParaRPr lang="en-US" sz="1250" dirty="0"/>
          </a:p>
        </p:txBody>
      </p:sp>
      <p:sp>
        <p:nvSpPr>
          <p:cNvPr id="19" name="Text 17"/>
          <p:cNvSpPr txBox="1"/>
          <p:nvPr/>
        </p:nvSpPr>
        <p:spPr>
          <a:xfrm>
            <a:off x="5912510" y="3602736"/>
            <a:ext cx="5398618"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Frequency-agile spread-spectrum link with backup band</a:t>
            </a:r>
            <a:endParaRPr lang="en-US" sz="1300" dirty="0"/>
          </a:p>
        </p:txBody>
      </p:sp>
      <p:sp>
        <p:nvSpPr>
          <p:cNvPr id="20" name="Shape 18"/>
          <p:cNvSpPr/>
          <p:nvPr/>
        </p:nvSpPr>
        <p:spPr>
          <a:xfrm>
            <a:off x="777240" y="4114800"/>
            <a:ext cx="10698480" cy="539496"/>
          </a:xfrm>
          <a:prstGeom prst="rect">
            <a:avLst/>
          </a:prstGeom>
          <a:solidFill>
            <a:srgbClr val="F7F9FB"/>
          </a:solidFill>
          <a:ln/>
        </p:spPr>
      </p:sp>
      <p:sp>
        <p:nvSpPr>
          <p:cNvPr id="21" name="Text 19"/>
          <p:cNvSpPr txBox="1"/>
          <p:nvPr/>
        </p:nvSpPr>
        <p:spPr>
          <a:xfrm>
            <a:off x="777240" y="4169664"/>
            <a:ext cx="1333195"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03</a:t>
            </a:r>
            <a:endParaRPr lang="en-US" sz="1250" dirty="0"/>
          </a:p>
        </p:txBody>
      </p:sp>
      <p:sp>
        <p:nvSpPr>
          <p:cNvPr id="22" name="Text 20"/>
          <p:cNvSpPr txBox="1"/>
          <p:nvPr/>
        </p:nvSpPr>
        <p:spPr>
          <a:xfrm>
            <a:off x="2275027" y="4169664"/>
            <a:ext cx="3472891"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AST:FW:Firmware:01</a:t>
            </a:r>
            <a:endParaRPr lang="en-US" sz="1250" dirty="0"/>
          </a:p>
        </p:txBody>
      </p:sp>
      <p:sp>
        <p:nvSpPr>
          <p:cNvPr id="23" name="Text 21"/>
          <p:cNvSpPr txBox="1"/>
          <p:nvPr/>
        </p:nvSpPr>
        <p:spPr>
          <a:xfrm>
            <a:off x="5912510" y="4169664"/>
            <a:ext cx="5398618"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Measured-boot firmware and supply-chain attestation</a:t>
            </a:r>
            <a:endParaRPr lang="en-US" sz="1300" dirty="0"/>
          </a:p>
        </p:txBody>
      </p:sp>
      <p:sp>
        <p:nvSpPr>
          <p:cNvPr id="24" name="Shape 22"/>
          <p:cNvSpPr/>
          <p:nvPr/>
        </p:nvSpPr>
        <p:spPr>
          <a:xfrm>
            <a:off x="777240" y="4919472"/>
            <a:ext cx="10698480" cy="530352"/>
          </a:xfrm>
          <a:prstGeom prst="roundRect">
            <a:avLst>
              <a:gd name="adj" fmla="val 10345"/>
            </a:avLst>
          </a:prstGeom>
          <a:solidFill>
            <a:srgbClr val="FDF6EC"/>
          </a:solidFill>
          <a:ln w="22225">
            <a:solidFill>
              <a:srgbClr val="C8791A"/>
            </a:solidFill>
            <a:prstDash val="solid"/>
          </a:ln>
        </p:spPr>
      </p:sp>
      <p:sp>
        <p:nvSpPr>
          <p:cNvPr id="25" name="Text 23"/>
          <p:cNvSpPr txBox="1"/>
          <p:nvPr/>
        </p:nvSpPr>
        <p:spPr>
          <a:xfrm>
            <a:off x="960120" y="4983480"/>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6" name="Text 24"/>
          <p:cNvSpPr txBox="1"/>
          <p:nvPr/>
        </p:nvSpPr>
        <p:spPr>
          <a:xfrm>
            <a:off x="960120" y="5193792"/>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Goals: Anticipate, Withstand, Withstand, Anticipate. One goal per measure, cited to NIST SP 800-160 v2.</a:t>
            </a:r>
            <a:endParaRPr lang="en-US" sz="1300" dirty="0"/>
          </a:p>
        </p:txBody>
      </p:sp>
      <p:sp>
        <p:nvSpPr>
          <p:cNvPr id="27" name="Text 25"/>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show a week of work as four chains rather than four separate documents?</a:t>
            </a:r>
            <a:endParaRPr lang="en-US" sz="1500" dirty="0"/>
          </a:p>
        </p:txBody>
      </p:sp>
      <p:sp>
        <p:nvSpPr>
          <p:cNvPr id="28" name="Text 26"/>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what it brings</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element a measure protects is fixed for its service life, so the measure is a build requirement rather than something installed on a flying vehicle.</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 at design time?</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maritime or aerial asset takes a measure on the same four fields, because the goal and the target do not change shape when the environment does.</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a second control catalogue?</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Measures are enumerated prospectively, before they are exercised, so completeness is auditable: every path is covered or carries an owned residual risk.</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the controls you report on today?</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03</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three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In the 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Seven decisions taken on Friday, and the gate every measure had to pass.</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objection from Satellite Operations, and the measure that answered it.</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rulings, three named owners, and one declared gap funded on the record.</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In the room · the proposal</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measure that names no element is a budget line</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Friday 07 August. The gate was set before any proposal was heard, so the rule sorted the proposals.</a:t>
            </a:r>
            <a:endParaRPr lang="en-US" sz="1600" dirty="0"/>
          </a:p>
        </p:txBody>
      </p:sp>
      <p:sp>
        <p:nvSpPr>
          <p:cNvPr id="6" name="Shape 4"/>
          <p:cNvSpPr/>
          <p:nvPr/>
        </p:nvSpPr>
        <p:spPr>
          <a:xfrm>
            <a:off x="2103120" y="2148840"/>
            <a:ext cx="7955280" cy="1143000"/>
          </a:xfrm>
          <a:prstGeom prst="roundRect">
            <a:avLst>
              <a:gd name="adj" fmla="val 6400"/>
            </a:avLst>
          </a:prstGeom>
          <a:solidFill>
            <a:srgbClr val="FDF6EC"/>
          </a:solidFill>
          <a:ln w="28575">
            <a:solidFill>
              <a:srgbClr val="C8791A"/>
            </a:solidFill>
            <a:prstDash val="solid"/>
          </a:ln>
        </p:spPr>
      </p:sp>
      <p:sp>
        <p:nvSpPr>
          <p:cNvPr id="7" name="Text 5"/>
          <p:cNvSpPr txBox="1"/>
          <p:nvPr/>
        </p:nvSpPr>
        <p:spPr>
          <a:xfrm>
            <a:off x="2468880" y="2331720"/>
            <a:ext cx="7223760" cy="402336"/>
          </a:xfrm>
          <a:prstGeom prst="rect">
            <a:avLst/>
          </a:prstGeom>
          <a:noFill/>
          <a:ln/>
        </p:spPr>
        <p:txBody>
          <a:bodyPr wrap="square" lIns="0" tIns="0" rIns="0" bIns="0" rtlCol="0" anchor="ctr"/>
          <a:lstStyle/>
          <a:p>
            <a:pPr algn="ctr" indent="0" marL="0">
              <a:buNone/>
            </a:pPr>
            <a:r>
              <a:rPr lang="en-US" sz="2100" b="1" dirty="0">
                <a:solidFill>
                  <a:srgbClr val="1B2430"/>
                </a:solidFill>
                <a:latin typeface="Cambria" pitchFamily="34" charset="0"/>
                <a:ea typeface="Cambria" pitchFamily="34" charset="-122"/>
                <a:cs typeface="Cambria" pitchFamily="34" charset="-120"/>
              </a:rPr>
              <a:t>Name the element, the goal and the owner</a:t>
            </a:r>
            <a:endParaRPr lang="en-US" sz="2100" dirty="0"/>
          </a:p>
        </p:txBody>
      </p:sp>
      <p:sp>
        <p:nvSpPr>
          <p:cNvPr id="8" name="Text 6"/>
          <p:cNvSpPr txBox="1"/>
          <p:nvPr/>
        </p:nvSpPr>
        <p:spPr>
          <a:xfrm>
            <a:off x="2468880" y="2807208"/>
            <a:ext cx="7223760" cy="365760"/>
          </a:xfrm>
          <a:prstGeom prst="rect">
            <a:avLst/>
          </a:prstGeom>
          <a:noFill/>
          <a:ln/>
        </p:spPr>
        <p:txBody>
          <a:bodyPr wrap="square" lIns="0" tIns="0" rIns="0" bIns="0" rtlCol="0" anchor="ctr"/>
          <a:lstStyle/>
          <a:p>
            <a:pPr algn="ctr" indent="0" marL="0">
              <a:buNone/>
            </a:pPr>
            <a:r>
              <a:rPr lang="en-US" sz="1300" dirty="0">
                <a:solidFill>
                  <a:srgbClr val="44505E"/>
                </a:solidFill>
                <a:latin typeface="Calibri" pitchFamily="34" charset="0"/>
                <a:ea typeface="Calibri" pitchFamily="34" charset="-122"/>
                <a:cs typeface="Calibri" pitchFamily="34" charset="-120"/>
              </a:rPr>
              <a:t>One target element, one of the four NIST goals, and an owner written out where it is shared.</a:t>
            </a:r>
            <a:endParaRPr lang="en-US" sz="1300" dirty="0"/>
          </a:p>
        </p:txBody>
      </p:sp>
      <p:sp>
        <p:nvSpPr>
          <p:cNvPr id="9" name="Shape 7"/>
          <p:cNvSpPr/>
          <p:nvPr/>
        </p:nvSpPr>
        <p:spPr>
          <a:xfrm>
            <a:off x="2450592" y="3364992"/>
            <a:ext cx="0" cy="722376"/>
          </a:xfrm>
          <a:prstGeom prst="line">
            <a:avLst/>
          </a:prstGeom>
          <a:noFill/>
          <a:ln w="25400">
            <a:solidFill>
              <a:srgbClr val="DCE2E8"/>
            </a:solidFill>
            <a:prstDash val="solid"/>
            <a:tailEnd type="triangle"/>
          </a:ln>
        </p:spPr>
      </p:sp>
      <p:sp>
        <p:nvSpPr>
          <p:cNvPr id="10" name="Shape 8"/>
          <p:cNvSpPr/>
          <p:nvPr/>
        </p:nvSpPr>
        <p:spPr>
          <a:xfrm>
            <a:off x="868680" y="4160520"/>
            <a:ext cx="3273552" cy="1417320"/>
          </a:xfrm>
          <a:prstGeom prst="roundRect">
            <a:avLst>
              <a:gd name="adj" fmla="val 3871"/>
            </a:avLst>
          </a:prstGeom>
          <a:solidFill>
            <a:srgbClr val="FFFFFF"/>
          </a:solidFill>
          <a:ln w="22225">
            <a:solidFill>
              <a:srgbClr val="1C7293"/>
            </a:solidFill>
            <a:prstDash val="solid"/>
          </a:ln>
        </p:spPr>
      </p:sp>
      <p:sp>
        <p:nvSpPr>
          <p:cNvPr id="11" name="Text 9"/>
          <p:cNvSpPr txBox="1"/>
          <p:nvPr/>
        </p:nvSpPr>
        <p:spPr>
          <a:xfrm>
            <a:off x="109728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SCOR</a:t>
            </a:r>
            <a:endParaRPr lang="en-US" sz="1450" dirty="0"/>
          </a:p>
        </p:txBody>
      </p:sp>
      <p:sp>
        <p:nvSpPr>
          <p:cNvPr id="12" name="Text 10"/>
          <p:cNvSpPr txBox="1"/>
          <p:nvPr/>
        </p:nvSpPr>
        <p:spPr>
          <a:xfrm>
            <a:off x="109728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Set the gate: a measure that does not name the element it protects is a budget line, not a control.</a:t>
            </a:r>
            <a:endParaRPr lang="en-US" sz="1250" dirty="0"/>
          </a:p>
        </p:txBody>
      </p:sp>
      <p:sp>
        <p:nvSpPr>
          <p:cNvPr id="13" name="Shape 11"/>
          <p:cNvSpPr/>
          <p:nvPr/>
        </p:nvSpPr>
        <p:spPr>
          <a:xfrm>
            <a:off x="6016752" y="3364992"/>
            <a:ext cx="0" cy="722376"/>
          </a:xfrm>
          <a:prstGeom prst="line">
            <a:avLst/>
          </a:prstGeom>
          <a:noFill/>
          <a:ln w="25400">
            <a:solidFill>
              <a:srgbClr val="DCE2E8"/>
            </a:solidFill>
            <a:prstDash val="solid"/>
            <a:tailEnd type="triangle"/>
          </a:ln>
        </p:spPr>
      </p:sp>
      <p:sp>
        <p:nvSpPr>
          <p:cNvPr id="14" name="Shape 12"/>
          <p:cNvSpPr/>
          <p:nvPr/>
        </p:nvSpPr>
        <p:spPr>
          <a:xfrm>
            <a:off x="4434840" y="4160520"/>
            <a:ext cx="3273552" cy="1417320"/>
          </a:xfrm>
          <a:prstGeom prst="roundRect">
            <a:avLst>
              <a:gd name="adj" fmla="val 3871"/>
            </a:avLst>
          </a:prstGeom>
          <a:solidFill>
            <a:srgbClr val="FFFFFF"/>
          </a:solidFill>
          <a:ln w="22225">
            <a:solidFill>
              <a:srgbClr val="1C7293"/>
            </a:solidFill>
            <a:prstDash val="solid"/>
          </a:ln>
        </p:spPr>
      </p:sp>
      <p:sp>
        <p:nvSpPr>
          <p:cNvPr id="15" name="Text 13"/>
          <p:cNvSpPr txBox="1"/>
          <p:nvPr/>
        </p:nvSpPr>
        <p:spPr>
          <a:xfrm>
            <a:off x="466344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Security Operations</a:t>
            </a:r>
            <a:endParaRPr lang="en-US" sz="1450" dirty="0"/>
          </a:p>
        </p:txBody>
      </p:sp>
      <p:sp>
        <p:nvSpPr>
          <p:cNvPr id="16" name="Text 14"/>
          <p:cNvSpPr txBox="1"/>
          <p:nvPr/>
        </p:nvSpPr>
        <p:spPr>
          <a:xfrm>
            <a:off x="466344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Added the second requirement: name one of anticipate, withstand, recover or adapt, or it all reads as making us safer.</a:t>
            </a:r>
            <a:endParaRPr lang="en-US" sz="1250" dirty="0"/>
          </a:p>
        </p:txBody>
      </p:sp>
      <p:sp>
        <p:nvSpPr>
          <p:cNvPr id="17" name="Shape 15"/>
          <p:cNvSpPr/>
          <p:nvPr/>
        </p:nvSpPr>
        <p:spPr>
          <a:xfrm>
            <a:off x="9582912" y="3364992"/>
            <a:ext cx="0" cy="722376"/>
          </a:xfrm>
          <a:prstGeom prst="line">
            <a:avLst/>
          </a:prstGeom>
          <a:noFill/>
          <a:ln w="25400">
            <a:solidFill>
              <a:srgbClr val="DCE2E8"/>
            </a:solidFill>
            <a:prstDash val="solid"/>
            <a:tailEnd type="triangle"/>
          </a:ln>
        </p:spPr>
      </p:sp>
      <p:sp>
        <p:nvSpPr>
          <p:cNvPr id="18" name="Shape 16"/>
          <p:cNvSpPr/>
          <p:nvPr/>
        </p:nvSpPr>
        <p:spPr>
          <a:xfrm>
            <a:off x="8001000" y="4160520"/>
            <a:ext cx="3273552" cy="1417320"/>
          </a:xfrm>
          <a:prstGeom prst="roundRect">
            <a:avLst>
              <a:gd name="adj" fmla="val 3871"/>
            </a:avLst>
          </a:prstGeom>
          <a:solidFill>
            <a:srgbClr val="FFFFFF"/>
          </a:solidFill>
          <a:ln w="22225">
            <a:solidFill>
              <a:srgbClr val="1C7293"/>
            </a:solidFill>
            <a:prstDash val="solid"/>
          </a:ln>
        </p:spPr>
      </p:sp>
      <p:sp>
        <p:nvSpPr>
          <p:cNvPr id="19" name="Text 17"/>
          <p:cNvSpPr txBox="1"/>
          <p:nvPr/>
        </p:nvSpPr>
        <p:spPr>
          <a:xfrm>
            <a:off x="822960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Design and Engineering</a:t>
            </a:r>
            <a:endParaRPr lang="en-US" sz="1450" dirty="0"/>
          </a:p>
        </p:txBody>
      </p:sp>
      <p:sp>
        <p:nvSpPr>
          <p:cNvPr id="20" name="Text 18"/>
          <p:cNvSpPr txBox="1"/>
          <p:nvPr/>
        </p:nvSpPr>
        <p:spPr>
          <a:xfrm>
            <a:off x="822960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that ownership be explicit, including where it is shared, because a control owned by everyone is owned by nobody.</a:t>
            </a:r>
            <a:endParaRPr lang="en-US" sz="12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proposed control be rejected today for naming no element and no goal?</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In the room · the resistance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objection Satellite Operations raised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Dual-control commanding means a second approver. He objected on timing, and he was right about the operational cost.</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A second approver who is not there costs commanding time</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Does the control apply to every command?</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of a commanding window that opens on a schedule and does not wait.</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1C7293"/>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1C7293"/>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No · high-impact only</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Dual control applies to high-impact sequences, and the briefing puts the second approver in the room beforehand.</a:t>
            </a:r>
            <a:endParaRPr lang="en-US" sz="1250" dirty="0"/>
          </a:p>
        </p:txBody>
      </p:sp>
      <p:sp>
        <p:nvSpPr>
          <p:cNvPr id="18" name="Shape 16"/>
          <p:cNvSpPr/>
          <p:nvPr/>
        </p:nvSpPr>
        <p:spPr>
          <a:xfrm>
            <a:off x="7452360" y="5065776"/>
            <a:ext cx="320040" cy="0"/>
          </a:xfrm>
          <a:prstGeom prst="line">
            <a:avLst/>
          </a:prstGeom>
          <a:noFill/>
          <a:ln w="25400">
            <a:solidFill>
              <a:srgbClr val="C8791A"/>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C8791A"/>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C8791A"/>
                </a:solidFill>
                <a:latin typeface="Calibri" pitchFamily="34" charset="0"/>
                <a:ea typeface="Calibri" pitchFamily="34" charset="-122"/>
                <a:cs typeface="Calibri" pitchFamily="34" charset="-120"/>
              </a:rPr>
              <a:t>Yes · and it would cost commanding time</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Applied to every command it is the control Satellite Operations refused, on operational cost. The implementation moved; the principle did not.</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control be narrowed on implementation without giving up the principle?</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room · the ruling</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What settled it, who owns it, what was carried forward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 ruling names an owner. A measure that cannot be installed is still written, with what compensates for it.</a:t>
            </a:r>
            <a:endParaRPr lang="en-US" sz="1600" dirty="0"/>
          </a:p>
        </p:txBody>
      </p:sp>
      <p:sp>
        <p:nvSpPr>
          <p:cNvPr id="6" name="Text 4"/>
          <p:cNvSpPr txBox="1"/>
          <p:nvPr/>
        </p:nvSpPr>
        <p:spPr>
          <a:xfrm>
            <a:off x="777240" y="2084832"/>
            <a:ext cx="435620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RULING</a:t>
            </a:r>
            <a:endParaRPr lang="en-US" sz="1100" dirty="0"/>
          </a:p>
        </p:txBody>
      </p:sp>
      <p:sp>
        <p:nvSpPr>
          <p:cNvPr id="7" name="Text 5"/>
          <p:cNvSpPr txBox="1"/>
          <p:nvPr/>
        </p:nvSpPr>
        <p:spPr>
          <a:xfrm>
            <a:off x="5270602" y="2084832"/>
            <a:ext cx="2644445"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OWNER</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CARRIED FORWARD</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Every measure names one element, one goal and an owner</a:t>
            </a:r>
            <a:endParaRPr lang="en-US" sz="1300" dirty="0"/>
          </a:p>
        </p:txBody>
      </p:sp>
      <p:sp>
        <p:nvSpPr>
          <p:cNvPr id="11" name="Text 9"/>
          <p:cNvSpPr txBox="1"/>
          <p:nvPr/>
        </p:nvSpPr>
        <p:spPr>
          <a:xfrm>
            <a:off x="5270602" y="2468880"/>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SCOR holds the gate</a:t>
            </a:r>
            <a:endParaRPr lang="en-US" sz="130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Shared ownership is written out, never left as both</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Nothing reaches the platform before the digital twin</a:t>
            </a:r>
            <a:endParaRPr lang="en-US" sz="1300" dirty="0"/>
          </a:p>
        </p:txBody>
      </p:sp>
      <p:sp>
        <p:nvSpPr>
          <p:cNvPr id="15" name="Text 13"/>
          <p:cNvSpPr txBox="1"/>
          <p:nvPr/>
        </p:nvSpPr>
        <p:spPr>
          <a:xfrm>
            <a:off x="5270602" y="3035808"/>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Satellite Operations</a:t>
            </a:r>
            <a:endParaRPr lang="en-US" sz="130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Each path replayed with the measure applied</a:t>
            </a:r>
            <a:endParaRPr lang="en-US" sz="1300" dirty="0"/>
          </a:p>
        </p:txBody>
      </p:sp>
      <p:sp>
        <p:nvSpPr>
          <p:cNvPr id="17" name="Text 15"/>
          <p:cNvSpPr txBox="1"/>
          <p:nvPr/>
        </p:nvSpPr>
        <p:spPr>
          <a:xfrm>
            <a:off x="777240" y="3602736"/>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The Day 3 gap is funded, not carried another quarter</a:t>
            </a:r>
            <a:endParaRPr lang="en-US" sz="1300" dirty="0"/>
          </a:p>
        </p:txBody>
      </p:sp>
      <p:sp>
        <p:nvSpPr>
          <p:cNvPr id="18" name="Text 16"/>
          <p:cNvSpPr txBox="1"/>
          <p:nvPr/>
        </p:nvSpPr>
        <p:spPr>
          <a:xfrm>
            <a:off x="5270602" y="3602736"/>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Design and Engineering</a:t>
            </a:r>
            <a:endParaRPr lang="en-US" sz="130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Measured boot arms the signature written on Day 4</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gap declared honestly on Wednesday became a funded measure on Friday, because it was named rather than hidden.</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gap you declared on Wednesday be a funded line by Friday?</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judgment</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carries a department's condition forward by name, so an objection raised on Tuesday is answered by a specific measure on Friday.</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gap declared honestly becomes a funded measure, because it was named on the record with an owner rather than described in a paragraph.</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it counting against the team that declared it?</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Every measure is exercised on the digital twin before it reaches the flying platform, and each attack path is replayed with the measure applied.</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organization do that before the change, not after?</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04</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four</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Real world tools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measure as a MISP event, tagged meteorstorm:AN=AN-RES.</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element protected, carried on AN:RES:Resilience Measure:00 as an attribute.</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same entry in Maltego, the measure on that same element.</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event, tagged meteorstorm:AN=AN-RES</a:t>
            </a:r>
            <a:endParaRPr lang="en-US" sz="3200" dirty="0"/>
          </a:p>
        </p:txBody>
      </p:sp>
      <p:sp>
        <p:nvSpPr>
          <p:cNvPr id="5" name="Shape 3"/>
          <p:cNvSpPr/>
          <p:nvPr/>
        </p:nvSpPr>
        <p:spPr>
          <a:xfrm>
            <a:off x="5385816" y="1819656"/>
            <a:ext cx="6190488" cy="3566160"/>
          </a:xfrm>
          <a:prstGeom prst="rect">
            <a:avLst/>
          </a:prstGeom>
          <a:solidFill>
            <a:srgbClr val="FFFFFF"/>
          </a:solidFill>
          <a:ln w="12700">
            <a:solidFill>
              <a:srgbClr val="DCE2E8"/>
            </a:solidFill>
            <a:prstDash val="solid"/>
          </a:ln>
        </p:spPr>
      </p:sp>
      <p:pic>
        <p:nvPicPr>
          <p:cNvPr id="6" name="Image 0" descr="figures/cap-m5-misp-event.png">    </p:cNvPr>
          <p:cNvPicPr>
            <a:picLocks noChangeAspect="1"/>
          </p:cNvPicPr>
          <p:nvPr/>
        </p:nvPicPr>
        <p:blipFill>
          <a:blip r:embed="rId1"/>
          <a:srcRect l="0" r="0" t="0" b="0"/>
          <a:stretch/>
        </p:blipFill>
        <p:spPr>
          <a:xfrm>
            <a:off x="5440680" y="1874520"/>
            <a:ext cx="6080760" cy="3456432"/>
          </a:xfrm>
          <a:prstGeom prst="rect">
            <a:avLst/>
          </a:prstGeom>
        </p:spPr>
      </p:pic>
      <p:sp>
        <p:nvSpPr>
          <p:cNvPr id="7" name="Text 4"/>
          <p:cNvSpPr txBox="1"/>
          <p:nvPr/>
        </p:nvSpPr>
        <p:spPr>
          <a:xfrm>
            <a:off x="5440680" y="5440680"/>
            <a:ext cx="6080760" cy="402336"/>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MISP 2.5.45, 2026-09-15. Event 31, AN:RES:Resilience Measure:00.</a:t>
            </a:r>
            <a:endParaRPr lang="en-US" sz="1100" dirty="0"/>
          </a:p>
        </p:txBody>
      </p:sp>
      <p:sp>
        <p:nvSpPr>
          <p:cNvPr id="8" name="Text 5"/>
          <p:cNvSpPr txBox="1"/>
          <p:nvPr/>
        </p:nvSpPr>
        <p:spPr>
          <a:xfrm>
            <a:off x="777240" y="2103120"/>
            <a:ext cx="4343400" cy="1005840"/>
          </a:xfrm>
          <a:prstGeom prst="rect">
            <a:avLst/>
          </a:prstGeom>
          <a:noFill/>
          <a:ln/>
        </p:spPr>
        <p:txBody>
          <a:bodyPr wrap="square" lIns="0" tIns="0" rIns="0" bIns="0" rtlCol="0" anchor="ctr"/>
          <a:lstStyle/>
          <a:p>
            <a:pPr indent="0" marL="0">
              <a:buNone/>
            </a:pPr>
            <a:r>
              <a:rPr lang="en-US" sz="2100" b="1" dirty="0">
                <a:solidFill>
                  <a:srgbClr val="1B2430"/>
                </a:solidFill>
                <a:latin typeface="Cambria" pitchFamily="34" charset="0"/>
                <a:ea typeface="Cambria" pitchFamily="34" charset="-122"/>
                <a:cs typeface="Cambria" pitchFamily="34" charset="-120"/>
              </a:rPr>
              <a:t>The measure is the event. The goal and the target are attributes.</a:t>
            </a:r>
            <a:endParaRPr lang="en-US" sz="2100" dirty="0"/>
          </a:p>
        </p:txBody>
      </p:sp>
      <p:sp>
        <p:nvSpPr>
          <p:cNvPr id="9" name="Shape 6"/>
          <p:cNvSpPr/>
          <p:nvPr/>
        </p:nvSpPr>
        <p:spPr>
          <a:xfrm>
            <a:off x="777240" y="3310128"/>
            <a:ext cx="420624" cy="420624"/>
          </a:xfrm>
          <a:prstGeom prst="ellipse">
            <a:avLst/>
          </a:prstGeom>
          <a:solidFill>
            <a:srgbClr val="FFFFFF"/>
          </a:solidFill>
          <a:ln w="28575">
            <a:solidFill>
              <a:srgbClr val="C8791A"/>
            </a:solidFill>
            <a:prstDash val="solid"/>
          </a:ln>
        </p:spPr>
      </p:sp>
      <p:sp>
        <p:nvSpPr>
          <p:cNvPr id="10" name="Text 7"/>
          <p:cNvSpPr txBox="1"/>
          <p:nvPr/>
        </p:nvSpPr>
        <p:spPr>
          <a:xfrm>
            <a:off x="777240" y="3310128"/>
            <a:ext cx="420624" cy="420624"/>
          </a:xfrm>
          <a:prstGeom prst="rect">
            <a:avLst/>
          </a:prstGeom>
          <a:noFill/>
          <a:ln/>
        </p:spPr>
        <p:txBody>
          <a:bodyPr wrap="square" lIns="0" tIns="0" rIns="0" bIns="0" rtlCol="0" anchor="ctr"/>
          <a:lstStyle/>
          <a:p>
            <a:pPr algn="ctr" indent="0" marL="0">
              <a:buNone/>
            </a:pPr>
            <a:r>
              <a:rPr lang="en-US" sz="1400" b="1" dirty="0">
                <a:solidFill>
                  <a:srgbClr val="C8791A"/>
                </a:solidFill>
                <a:latin typeface="Cambria" pitchFamily="34" charset="0"/>
                <a:ea typeface="Cambria" pitchFamily="34" charset="-122"/>
                <a:cs typeface="Cambria" pitchFamily="34" charset="-120"/>
              </a:rPr>
              <a:t>1</a:t>
            </a:r>
            <a:endParaRPr lang="en-US" sz="1400" dirty="0"/>
          </a:p>
        </p:txBody>
      </p:sp>
      <p:sp>
        <p:nvSpPr>
          <p:cNvPr id="11" name="Text 8"/>
          <p:cNvSpPr txBox="1"/>
          <p:nvPr/>
        </p:nvSpPr>
        <p:spPr>
          <a:xfrm>
            <a:off x="1325880" y="3319272"/>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Tags: AN-RES, and the layer of the element it protects.</a:t>
            </a:r>
            <a:endParaRPr lang="en-US" sz="1300" dirty="0"/>
          </a:p>
        </p:txBody>
      </p:sp>
      <p:sp>
        <p:nvSpPr>
          <p:cNvPr id="12" name="Shape 9"/>
          <p:cNvSpPr/>
          <p:nvPr/>
        </p:nvSpPr>
        <p:spPr>
          <a:xfrm>
            <a:off x="777240" y="4059936"/>
            <a:ext cx="420624" cy="420624"/>
          </a:xfrm>
          <a:prstGeom prst="ellipse">
            <a:avLst/>
          </a:prstGeom>
          <a:solidFill>
            <a:srgbClr val="FFFFFF"/>
          </a:solidFill>
          <a:ln w="28575">
            <a:solidFill>
              <a:srgbClr val="1C7293"/>
            </a:solidFill>
            <a:prstDash val="solid"/>
          </a:ln>
        </p:spPr>
      </p:sp>
      <p:sp>
        <p:nvSpPr>
          <p:cNvPr id="13" name="Text 10"/>
          <p:cNvSpPr txBox="1"/>
          <p:nvPr/>
        </p:nvSpPr>
        <p:spPr>
          <a:xfrm>
            <a:off x="777240" y="4059936"/>
            <a:ext cx="420624" cy="420624"/>
          </a:xfrm>
          <a:prstGeom prst="rect">
            <a:avLst/>
          </a:prstGeom>
          <a:noFill/>
          <a:ln/>
        </p:spPr>
        <p:txBody>
          <a:bodyPr wrap="square" lIns="0" tIns="0" rIns="0" bIns="0" rtlCol="0" anchor="ctr"/>
          <a:lstStyle/>
          <a:p>
            <a:pPr algn="ctr" indent="0" marL="0">
              <a:buNone/>
            </a:pPr>
            <a:r>
              <a:rPr lang="en-US" sz="1400" b="1" dirty="0">
                <a:solidFill>
                  <a:srgbClr val="1C7293"/>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25880" y="4069080"/>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Attributes: the measure, its target of resilience enhancement, its goal.</a:t>
            </a:r>
            <a:endParaRPr lang="en-US" sz="1300" dirty="0"/>
          </a:p>
        </p:txBody>
      </p:sp>
      <p:sp>
        <p:nvSpPr>
          <p:cNvPr id="15" name="Shape 12"/>
          <p:cNvSpPr/>
          <p:nvPr/>
        </p:nvSpPr>
        <p:spPr>
          <a:xfrm>
            <a:off x="777240" y="4809744"/>
            <a:ext cx="420624" cy="420624"/>
          </a:xfrm>
          <a:prstGeom prst="ellipse">
            <a:avLst/>
          </a:prstGeom>
          <a:solidFill>
            <a:srgbClr val="FFFFFF"/>
          </a:solidFill>
          <a:ln w="28575">
            <a:solidFill>
              <a:srgbClr val="2E7D5B"/>
            </a:solidFill>
            <a:prstDash val="solid"/>
          </a:ln>
        </p:spPr>
      </p:sp>
      <p:sp>
        <p:nvSpPr>
          <p:cNvPr id="16" name="Text 13"/>
          <p:cNvSpPr txBox="1"/>
          <p:nvPr/>
        </p:nvSpPr>
        <p:spPr>
          <a:xfrm>
            <a:off x="777240" y="4809744"/>
            <a:ext cx="420624" cy="420624"/>
          </a:xfrm>
          <a:prstGeom prst="rect">
            <a:avLst/>
          </a:prstGeom>
          <a:noFill/>
          <a:ln/>
        </p:spPr>
        <p:txBody>
          <a:bodyPr wrap="square" lIns="0" tIns="0" rIns="0" bIns="0" rtlCol="0" anchor="ctr"/>
          <a:lstStyle/>
          <a:p>
            <a:pPr algn="ctr" indent="0" marL="0">
              <a:buNone/>
            </a:pPr>
            <a:r>
              <a:rPr lang="en-US" sz="1400" b="1" dirty="0">
                <a:solidFill>
                  <a:srgbClr val="2E7D5B"/>
                </a:solidFill>
                <a:latin typeface="Cambria" pitchFamily="34" charset="0"/>
                <a:ea typeface="Cambria" pitchFamily="34" charset="-122"/>
                <a:cs typeface="Cambria" pitchFamily="34" charset="-120"/>
              </a:rPr>
              <a:t>3</a:t>
            </a:r>
            <a:endParaRPr lang="en-US" sz="1400" dirty="0"/>
          </a:p>
        </p:txBody>
      </p:sp>
      <p:sp>
        <p:nvSpPr>
          <p:cNvPr id="17" name="Text 14"/>
          <p:cNvSpPr txBox="1"/>
          <p:nvPr/>
        </p:nvSpPr>
        <p:spPr>
          <a:xfrm>
            <a:off x="1325880" y="4818888"/>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Exactly one of four goals per measure, cited to NIST SP 800-160 v2.</a:t>
            </a:r>
            <a:endParaRPr lang="en-US" sz="1300" dirty="0"/>
          </a:p>
        </p:txBody>
      </p:sp>
      <p:sp>
        <p:nvSpPr>
          <p:cNvPr id="18" name="Text 15"/>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are you allowed to run MISP here, and if not, could your platform take the taxonomy file?</a:t>
            </a:r>
            <a:endParaRPr lang="en-US" sz="1500" dirty="0"/>
          </a:p>
        </p:txBody>
      </p:sp>
      <p:sp>
        <p:nvSpPr>
          <p:cNvPr id="19" name="Text 16"/>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AN:RES:Resilience Measure:00 protects one element</a:t>
            </a:r>
            <a:endParaRPr lang="en-US" sz="3200" dirty="0"/>
          </a:p>
        </p:txBody>
      </p:sp>
      <p:sp>
        <p:nvSpPr>
          <p:cNvPr id="5" name="Shape 3"/>
          <p:cNvSpPr/>
          <p:nvPr/>
        </p:nvSpPr>
        <p:spPr>
          <a:xfrm>
            <a:off x="5385816" y="1819656"/>
            <a:ext cx="6190488" cy="3566160"/>
          </a:xfrm>
          <a:prstGeom prst="rect">
            <a:avLst/>
          </a:prstGeom>
          <a:solidFill>
            <a:srgbClr val="FFFFFF"/>
          </a:solidFill>
          <a:ln w="12700">
            <a:solidFill>
              <a:srgbClr val="DCE2E8"/>
            </a:solidFill>
            <a:prstDash val="solid"/>
          </a:ln>
        </p:spPr>
      </p:sp>
      <p:pic>
        <p:nvPicPr>
          <p:cNvPr id="6" name="Image 0" descr="figures/cap-m5-maltego.png">    </p:cNvPr>
          <p:cNvPicPr>
            <a:picLocks noChangeAspect="1"/>
          </p:cNvPicPr>
          <p:nvPr/>
        </p:nvPicPr>
        <p:blipFill>
          <a:blip r:embed="rId1"/>
          <a:srcRect l="0" r="0" t="0" b="0"/>
          <a:stretch/>
        </p:blipFill>
        <p:spPr>
          <a:xfrm>
            <a:off x="5440680" y="1874520"/>
            <a:ext cx="6080760" cy="3456432"/>
          </a:xfrm>
          <a:prstGeom prst="rect">
            <a:avLst/>
          </a:prstGeom>
        </p:spPr>
      </p:pic>
      <p:sp>
        <p:nvSpPr>
          <p:cNvPr id="7" name="Text 4"/>
          <p:cNvSpPr txBox="1"/>
          <p:nvPr/>
        </p:nvSpPr>
        <p:spPr>
          <a:xfrm>
            <a:off x="5440680" y="5440680"/>
            <a:ext cx="6080760" cy="402336"/>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Maltego Graph 4.11.2 with the Maltego for Space pack, 2026-09-15. AN:RES:Resilience Measure:00 selected.</a:t>
            </a:r>
            <a:endParaRPr lang="en-US" sz="1100" dirty="0"/>
          </a:p>
        </p:txBody>
      </p:sp>
      <p:sp>
        <p:nvSpPr>
          <p:cNvPr id="8" name="Text 5"/>
          <p:cNvSpPr txBox="1"/>
          <p:nvPr/>
        </p:nvSpPr>
        <p:spPr>
          <a:xfrm>
            <a:off x="777240" y="2103120"/>
            <a:ext cx="4343400" cy="1005840"/>
          </a:xfrm>
          <a:prstGeom prst="rect">
            <a:avLst/>
          </a:prstGeom>
          <a:noFill/>
          <a:ln/>
        </p:spPr>
        <p:txBody>
          <a:bodyPr wrap="square" lIns="0" tIns="0" rIns="0" bIns="0" rtlCol="0" anchor="ctr"/>
          <a:lstStyle/>
          <a:p>
            <a:pPr indent="0" marL="0">
              <a:buNone/>
            </a:pPr>
            <a:r>
              <a:rPr lang="en-US" sz="2100" b="1" dirty="0">
                <a:solidFill>
                  <a:srgbClr val="1B2430"/>
                </a:solidFill>
                <a:latin typeface="Cambria" pitchFamily="34" charset="0"/>
                <a:ea typeface="Cambria" pitchFamily="34" charset="-122"/>
                <a:cs typeface="Cambria" pitchFamily="34" charset="-120"/>
              </a:rPr>
              <a:t>The measure protects what the threat targeted.</a:t>
            </a:r>
            <a:endParaRPr lang="en-US" sz="2100" dirty="0"/>
          </a:p>
        </p:txBody>
      </p:sp>
      <p:sp>
        <p:nvSpPr>
          <p:cNvPr id="9" name="Shape 6"/>
          <p:cNvSpPr/>
          <p:nvPr/>
        </p:nvSpPr>
        <p:spPr>
          <a:xfrm>
            <a:off x="777240" y="3310128"/>
            <a:ext cx="420624" cy="420624"/>
          </a:xfrm>
          <a:prstGeom prst="ellipse">
            <a:avLst/>
          </a:prstGeom>
          <a:solidFill>
            <a:srgbClr val="FFFFFF"/>
          </a:solidFill>
          <a:ln w="28575">
            <a:solidFill>
              <a:srgbClr val="C8791A"/>
            </a:solidFill>
            <a:prstDash val="solid"/>
          </a:ln>
        </p:spPr>
      </p:sp>
      <p:sp>
        <p:nvSpPr>
          <p:cNvPr id="10" name="Text 7"/>
          <p:cNvSpPr txBox="1"/>
          <p:nvPr/>
        </p:nvSpPr>
        <p:spPr>
          <a:xfrm>
            <a:off x="777240" y="3310128"/>
            <a:ext cx="420624" cy="420624"/>
          </a:xfrm>
          <a:prstGeom prst="rect">
            <a:avLst/>
          </a:prstGeom>
          <a:noFill/>
          <a:ln/>
        </p:spPr>
        <p:txBody>
          <a:bodyPr wrap="square" lIns="0" tIns="0" rIns="0" bIns="0" rtlCol="0" anchor="ctr"/>
          <a:lstStyle/>
          <a:p>
            <a:pPr algn="ctr" indent="0" marL="0">
              <a:buNone/>
            </a:pPr>
            <a:r>
              <a:rPr lang="en-US" sz="1400" b="1" dirty="0">
                <a:solidFill>
                  <a:srgbClr val="C8791A"/>
                </a:solidFill>
                <a:latin typeface="Cambria" pitchFamily="34" charset="0"/>
                <a:ea typeface="Cambria" pitchFamily="34" charset="-122"/>
                <a:cs typeface="Cambria" pitchFamily="34" charset="-120"/>
              </a:rPr>
              <a:t>1</a:t>
            </a:r>
            <a:endParaRPr lang="en-US" sz="1400" dirty="0"/>
          </a:p>
        </p:txBody>
      </p:sp>
      <p:sp>
        <p:nvSpPr>
          <p:cNvPr id="11" name="Text 8"/>
          <p:cNvSpPr txBox="1"/>
          <p:nvPr/>
        </p:nvSpPr>
        <p:spPr>
          <a:xfrm>
            <a:off x="1325880" y="3319272"/>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Fourth analytic entry on the same element, same ordinal.</a:t>
            </a:r>
            <a:endParaRPr lang="en-US" sz="1300" dirty="0"/>
          </a:p>
        </p:txBody>
      </p:sp>
      <p:sp>
        <p:nvSpPr>
          <p:cNvPr id="12" name="Shape 9"/>
          <p:cNvSpPr/>
          <p:nvPr/>
        </p:nvSpPr>
        <p:spPr>
          <a:xfrm>
            <a:off x="777240" y="4059936"/>
            <a:ext cx="420624" cy="420624"/>
          </a:xfrm>
          <a:prstGeom prst="ellipse">
            <a:avLst/>
          </a:prstGeom>
          <a:solidFill>
            <a:srgbClr val="FFFFFF"/>
          </a:solidFill>
          <a:ln w="28575">
            <a:solidFill>
              <a:srgbClr val="1C7293"/>
            </a:solidFill>
            <a:prstDash val="solid"/>
          </a:ln>
        </p:spPr>
      </p:sp>
      <p:sp>
        <p:nvSpPr>
          <p:cNvPr id="13" name="Text 10"/>
          <p:cNvSpPr txBox="1"/>
          <p:nvPr/>
        </p:nvSpPr>
        <p:spPr>
          <a:xfrm>
            <a:off x="777240" y="4059936"/>
            <a:ext cx="420624" cy="420624"/>
          </a:xfrm>
          <a:prstGeom prst="rect">
            <a:avLst/>
          </a:prstGeom>
          <a:noFill/>
          <a:ln/>
        </p:spPr>
        <p:txBody>
          <a:bodyPr wrap="square" lIns="0" tIns="0" rIns="0" bIns="0" rtlCol="0" anchor="ctr"/>
          <a:lstStyle/>
          <a:p>
            <a:pPr algn="ctr" indent="0" marL="0">
              <a:buNone/>
            </a:pPr>
            <a:r>
              <a:rPr lang="en-US" sz="1400" b="1" dirty="0">
                <a:solidFill>
                  <a:srgbClr val="1C7293"/>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25880" y="4069080"/>
            <a:ext cx="3794760" cy="694944"/>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Four target fields, one record underneath.</a:t>
            </a:r>
            <a:endParaRPr lang="en-US" sz="1300" dirty="0"/>
          </a:p>
        </p:txBody>
      </p:sp>
      <p:sp>
        <p:nvSpPr>
          <p:cNvPr id="15" name="Text 12"/>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coverage claim be audited entry by entry today, rather than asserted?</a:t>
            </a:r>
            <a:endParaRPr lang="en-US" sz="1500" dirty="0"/>
          </a:p>
        </p:txBody>
      </p:sp>
      <p:sp>
        <p:nvSpPr>
          <p:cNvPr id="16" name="Text 13"/>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adoption</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measure, its goal and the element it protects are attributes on a published MISP event, so a peer operator receives a control they can place on their own model.</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four target fields across a chain resolve to one element, so an auditor checks coverage by comparing identifiers rather than by reading four documents.</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without building a mapping first?</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goal is cited to NIST SP 800-160 Volume 2 rather than invented, so a reviewer already knows what anticipate and withstand mean before they open the record.</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 the control language you use?</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chain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Link five closes the chain, or a residual risk does</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Every path ends in a measure on its anchor element, or a residual risk with an owner and what closes it. Nothing else.</a:t>
            </a:r>
            <a:endParaRPr lang="en-US" sz="1600" dirty="0"/>
          </a:p>
        </p:txBody>
      </p:sp>
      <p:sp>
        <p:nvSpPr>
          <p:cNvPr id="6" name="Shape 4"/>
          <p:cNvSpPr/>
          <p:nvPr/>
        </p:nvSpPr>
        <p:spPr>
          <a:xfrm>
            <a:off x="832104" y="2240280"/>
            <a:ext cx="1938528" cy="1371600"/>
          </a:xfrm>
          <a:prstGeom prst="roundRect">
            <a:avLst>
              <a:gd name="adj" fmla="val 4000"/>
            </a:avLst>
          </a:prstGeom>
          <a:solidFill>
            <a:srgbClr val="FFFFFF"/>
          </a:solidFill>
          <a:ln w="15875">
            <a:solidFill>
              <a:srgbClr val="DCE2E8"/>
            </a:solidFill>
            <a:prstDash val="solid"/>
          </a:ln>
        </p:spPr>
      </p:sp>
      <p:sp>
        <p:nvSpPr>
          <p:cNvPr id="7" name="Text 5"/>
          <p:cNvSpPr txBox="1"/>
          <p:nvPr/>
        </p:nvSpPr>
        <p:spPr>
          <a:xfrm>
            <a:off x="996696"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ELEMENT</a:t>
            </a:r>
            <a:endParaRPr lang="en-US" sz="1100" dirty="0"/>
          </a:p>
        </p:txBody>
      </p:sp>
      <p:sp>
        <p:nvSpPr>
          <p:cNvPr id="8" name="Text 6"/>
          <p:cNvSpPr txBox="1"/>
          <p:nvPr/>
        </p:nvSpPr>
        <p:spPr>
          <a:xfrm>
            <a:off x="996696"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enumerated part of the platform, with its parents</a:t>
            </a:r>
            <a:endParaRPr lang="en-US" sz="1300" dirty="0"/>
          </a:p>
        </p:txBody>
      </p:sp>
      <p:sp>
        <p:nvSpPr>
          <p:cNvPr id="9" name="Shape 7"/>
          <p:cNvSpPr/>
          <p:nvPr/>
        </p:nvSpPr>
        <p:spPr>
          <a:xfrm>
            <a:off x="2779776" y="2926080"/>
            <a:ext cx="182880" cy="0"/>
          </a:xfrm>
          <a:prstGeom prst="line">
            <a:avLst/>
          </a:prstGeom>
          <a:noFill/>
          <a:ln w="25400">
            <a:solidFill>
              <a:srgbClr val="7C8794"/>
            </a:solidFill>
            <a:prstDash val="solid"/>
            <a:tailEnd type="triangle"/>
          </a:ln>
        </p:spPr>
      </p:sp>
      <p:sp>
        <p:nvSpPr>
          <p:cNvPr id="10" name="Shape 8"/>
          <p:cNvSpPr/>
          <p:nvPr/>
        </p:nvSpPr>
        <p:spPr>
          <a:xfrm>
            <a:off x="1801368" y="3657600"/>
            <a:ext cx="0" cy="457200"/>
          </a:xfrm>
          <a:prstGeom prst="line">
            <a:avLst/>
          </a:prstGeom>
          <a:noFill/>
          <a:ln w="25400">
            <a:solidFill>
              <a:srgbClr val="DCE2E8"/>
            </a:solidFill>
            <a:prstDash val="solid"/>
            <a:tailEnd type="triangle"/>
          </a:ln>
        </p:spPr>
      </p:sp>
      <p:sp>
        <p:nvSpPr>
          <p:cNvPr id="11" name="Shape 9"/>
          <p:cNvSpPr/>
          <p:nvPr/>
        </p:nvSpPr>
        <p:spPr>
          <a:xfrm>
            <a:off x="2971800" y="2240280"/>
            <a:ext cx="1938528" cy="1371600"/>
          </a:xfrm>
          <a:prstGeom prst="roundRect">
            <a:avLst>
              <a:gd name="adj" fmla="val 4000"/>
            </a:avLst>
          </a:prstGeom>
          <a:solidFill>
            <a:srgbClr val="FFFFFF"/>
          </a:solidFill>
          <a:ln w="15875">
            <a:solidFill>
              <a:srgbClr val="DCE2E8"/>
            </a:solidFill>
            <a:prstDash val="solid"/>
          </a:ln>
        </p:spPr>
      </p:sp>
      <p:sp>
        <p:nvSpPr>
          <p:cNvPr id="12" name="Text 10"/>
          <p:cNvSpPr txBox="1"/>
          <p:nvPr/>
        </p:nvSpPr>
        <p:spPr>
          <a:xfrm>
            <a:off x="3136392"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THREAT</a:t>
            </a:r>
            <a:endParaRPr lang="en-US" sz="1100" dirty="0"/>
          </a:p>
        </p:txBody>
      </p:sp>
      <p:sp>
        <p:nvSpPr>
          <p:cNvPr id="13" name="Text 11"/>
          <p:cNvSpPr txBox="1"/>
          <p:nvPr/>
        </p:nvSpPr>
        <p:spPr>
          <a:xfrm>
            <a:off x="3136392"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Names that element as the thing it would attack</a:t>
            </a:r>
            <a:endParaRPr lang="en-US" sz="1300" dirty="0"/>
          </a:p>
        </p:txBody>
      </p:sp>
      <p:sp>
        <p:nvSpPr>
          <p:cNvPr id="14" name="Shape 12"/>
          <p:cNvSpPr/>
          <p:nvPr/>
        </p:nvSpPr>
        <p:spPr>
          <a:xfrm>
            <a:off x="4919472" y="2926080"/>
            <a:ext cx="182880" cy="0"/>
          </a:xfrm>
          <a:prstGeom prst="line">
            <a:avLst/>
          </a:prstGeom>
          <a:noFill/>
          <a:ln w="25400">
            <a:solidFill>
              <a:srgbClr val="7C8794"/>
            </a:solidFill>
            <a:prstDash val="solid"/>
            <a:tailEnd type="triangle"/>
          </a:ln>
        </p:spPr>
      </p:sp>
      <p:sp>
        <p:nvSpPr>
          <p:cNvPr id="15" name="Shape 13"/>
          <p:cNvSpPr/>
          <p:nvPr/>
        </p:nvSpPr>
        <p:spPr>
          <a:xfrm>
            <a:off x="3941064" y="3657600"/>
            <a:ext cx="0" cy="457200"/>
          </a:xfrm>
          <a:prstGeom prst="line">
            <a:avLst/>
          </a:prstGeom>
          <a:noFill/>
          <a:ln w="25400">
            <a:solidFill>
              <a:srgbClr val="DCE2E8"/>
            </a:solidFill>
            <a:prstDash val="solid"/>
            <a:tailEnd type="triangle"/>
          </a:ln>
        </p:spPr>
      </p:sp>
      <p:sp>
        <p:nvSpPr>
          <p:cNvPr id="16" name="Shape 14"/>
          <p:cNvSpPr/>
          <p:nvPr/>
        </p:nvSpPr>
        <p:spPr>
          <a:xfrm>
            <a:off x="5111496" y="2240280"/>
            <a:ext cx="1938528" cy="1371600"/>
          </a:xfrm>
          <a:prstGeom prst="roundRect">
            <a:avLst>
              <a:gd name="adj" fmla="val 4000"/>
            </a:avLst>
          </a:prstGeom>
          <a:solidFill>
            <a:srgbClr val="FFFFFF"/>
          </a:solidFill>
          <a:ln w="15875">
            <a:solidFill>
              <a:srgbClr val="DCE2E8"/>
            </a:solidFill>
            <a:prstDash val="solid"/>
          </a:ln>
        </p:spPr>
      </p:sp>
      <p:sp>
        <p:nvSpPr>
          <p:cNvPr id="17" name="Text 15"/>
          <p:cNvSpPr txBox="1"/>
          <p:nvPr/>
        </p:nvSpPr>
        <p:spPr>
          <a:xfrm>
            <a:off x="5276088"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ATTACK PATH</a:t>
            </a:r>
            <a:endParaRPr lang="en-US" sz="1100" dirty="0"/>
          </a:p>
        </p:txBody>
      </p:sp>
      <p:sp>
        <p:nvSpPr>
          <p:cNvPr id="18" name="Text 16"/>
          <p:cNvSpPr txBox="1"/>
          <p:nvPr/>
        </p:nvSpPr>
        <p:spPr>
          <a:xfrm>
            <a:off x="5276088"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route to it, and the sources each step needs</a:t>
            </a:r>
            <a:endParaRPr lang="en-US" sz="1300" dirty="0"/>
          </a:p>
        </p:txBody>
      </p:sp>
      <p:sp>
        <p:nvSpPr>
          <p:cNvPr id="19" name="Shape 17"/>
          <p:cNvSpPr/>
          <p:nvPr/>
        </p:nvSpPr>
        <p:spPr>
          <a:xfrm>
            <a:off x="7059168" y="2926080"/>
            <a:ext cx="182880" cy="0"/>
          </a:xfrm>
          <a:prstGeom prst="line">
            <a:avLst/>
          </a:prstGeom>
          <a:noFill/>
          <a:ln w="25400">
            <a:solidFill>
              <a:srgbClr val="7C8794"/>
            </a:solidFill>
            <a:prstDash val="solid"/>
            <a:tailEnd type="triangle"/>
          </a:ln>
        </p:spPr>
      </p:sp>
      <p:sp>
        <p:nvSpPr>
          <p:cNvPr id="20" name="Shape 18"/>
          <p:cNvSpPr/>
          <p:nvPr/>
        </p:nvSpPr>
        <p:spPr>
          <a:xfrm>
            <a:off x="6080760" y="3657600"/>
            <a:ext cx="0" cy="457200"/>
          </a:xfrm>
          <a:prstGeom prst="line">
            <a:avLst/>
          </a:prstGeom>
          <a:noFill/>
          <a:ln w="25400">
            <a:solidFill>
              <a:srgbClr val="DCE2E8"/>
            </a:solidFill>
            <a:prstDash val="solid"/>
            <a:tailEnd type="triangle"/>
          </a:ln>
        </p:spPr>
      </p:sp>
      <p:sp>
        <p:nvSpPr>
          <p:cNvPr id="21" name="Shape 19"/>
          <p:cNvSpPr/>
          <p:nvPr/>
        </p:nvSpPr>
        <p:spPr>
          <a:xfrm>
            <a:off x="7251192" y="2240280"/>
            <a:ext cx="1938528" cy="1371600"/>
          </a:xfrm>
          <a:prstGeom prst="roundRect">
            <a:avLst>
              <a:gd name="adj" fmla="val 4000"/>
            </a:avLst>
          </a:prstGeom>
          <a:solidFill>
            <a:srgbClr val="FFFFFF"/>
          </a:solidFill>
          <a:ln w="15875">
            <a:solidFill>
              <a:srgbClr val="DCE2E8"/>
            </a:solidFill>
            <a:prstDash val="solid"/>
          </a:ln>
        </p:spPr>
      </p:sp>
      <p:sp>
        <p:nvSpPr>
          <p:cNvPr id="22" name="Text 20"/>
          <p:cNvSpPr txBox="1"/>
          <p:nvPr/>
        </p:nvSpPr>
        <p:spPr>
          <a:xfrm>
            <a:off x="7415784"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DETECTION</a:t>
            </a:r>
            <a:endParaRPr lang="en-US" sz="1100" dirty="0"/>
          </a:p>
        </p:txBody>
      </p:sp>
      <p:sp>
        <p:nvSpPr>
          <p:cNvPr id="23" name="Text 21"/>
          <p:cNvSpPr txBox="1"/>
          <p:nvPr/>
        </p:nvSpPr>
        <p:spPr>
          <a:xfrm>
            <a:off x="7415784"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signature per attack path, on that element, and its playbook</a:t>
            </a:r>
            <a:endParaRPr lang="en-US" sz="1300" dirty="0"/>
          </a:p>
        </p:txBody>
      </p:sp>
      <p:sp>
        <p:nvSpPr>
          <p:cNvPr id="24" name="Shape 22"/>
          <p:cNvSpPr/>
          <p:nvPr/>
        </p:nvSpPr>
        <p:spPr>
          <a:xfrm>
            <a:off x="9198864" y="2926080"/>
            <a:ext cx="182880" cy="0"/>
          </a:xfrm>
          <a:prstGeom prst="line">
            <a:avLst/>
          </a:prstGeom>
          <a:noFill/>
          <a:ln w="25400">
            <a:solidFill>
              <a:srgbClr val="7C8794"/>
            </a:solidFill>
            <a:prstDash val="solid"/>
            <a:tailEnd type="triangle"/>
          </a:ln>
        </p:spPr>
      </p:sp>
      <p:sp>
        <p:nvSpPr>
          <p:cNvPr id="25" name="Shape 23"/>
          <p:cNvSpPr/>
          <p:nvPr/>
        </p:nvSpPr>
        <p:spPr>
          <a:xfrm>
            <a:off x="8220456" y="3657600"/>
            <a:ext cx="0" cy="457200"/>
          </a:xfrm>
          <a:prstGeom prst="line">
            <a:avLst/>
          </a:prstGeom>
          <a:noFill/>
          <a:ln w="25400">
            <a:solidFill>
              <a:srgbClr val="DCE2E8"/>
            </a:solidFill>
            <a:prstDash val="solid"/>
            <a:tailEnd type="triangle"/>
          </a:ln>
        </p:spPr>
      </p:sp>
      <p:sp>
        <p:nvSpPr>
          <p:cNvPr id="26" name="Shape 24"/>
          <p:cNvSpPr/>
          <p:nvPr/>
        </p:nvSpPr>
        <p:spPr>
          <a:xfrm>
            <a:off x="9390888" y="2240280"/>
            <a:ext cx="1938528" cy="1371600"/>
          </a:xfrm>
          <a:prstGeom prst="roundRect">
            <a:avLst>
              <a:gd name="adj" fmla="val 4000"/>
            </a:avLst>
          </a:prstGeom>
          <a:solidFill>
            <a:srgbClr val="FDF6EC"/>
          </a:solidFill>
          <a:ln w="25400">
            <a:solidFill>
              <a:srgbClr val="C8791A"/>
            </a:solidFill>
            <a:prstDash val="solid"/>
          </a:ln>
        </p:spPr>
      </p:sp>
      <p:sp>
        <p:nvSpPr>
          <p:cNvPr id="27" name="Text 25"/>
          <p:cNvSpPr txBox="1"/>
          <p:nvPr/>
        </p:nvSpPr>
        <p:spPr>
          <a:xfrm>
            <a:off x="9555480" y="2386584"/>
            <a:ext cx="1636776" cy="274320"/>
          </a:xfrm>
          <a:prstGeom prst="rect">
            <a:avLst/>
          </a:prstGeom>
          <a:noFill/>
          <a:ln/>
        </p:spPr>
        <p:txBody>
          <a:bodyPr wrap="square" lIns="0" tIns="0" rIns="0" bIns="0" rtlCol="0" anchor="ctr"/>
          <a:lstStyle/>
          <a:p>
            <a:pPr indent="0" marL="0">
              <a:buNone/>
            </a:pPr>
            <a:r>
              <a:rPr lang="en-US" sz="1100" b="1" spc="120" kern="0" dirty="0">
                <a:solidFill>
                  <a:srgbClr val="C8791A"/>
                </a:solidFill>
                <a:latin typeface="Calibri" pitchFamily="34" charset="0"/>
                <a:ea typeface="Calibri" pitchFamily="34" charset="-122"/>
                <a:cs typeface="Calibri" pitchFamily="34" charset="-120"/>
              </a:rPr>
              <a:t>RESILIENCE</a:t>
            </a:r>
            <a:endParaRPr lang="en-US" sz="1100" dirty="0"/>
          </a:p>
        </p:txBody>
      </p:sp>
      <p:sp>
        <p:nvSpPr>
          <p:cNvPr id="28" name="Text 26"/>
          <p:cNvSpPr txBox="1"/>
          <p:nvPr/>
        </p:nvSpPr>
        <p:spPr>
          <a:xfrm>
            <a:off x="9555480"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measure on that element, against one goal</a:t>
            </a:r>
            <a:endParaRPr lang="en-US" sz="1300" dirty="0"/>
          </a:p>
        </p:txBody>
      </p:sp>
      <p:sp>
        <p:nvSpPr>
          <p:cNvPr id="29" name="Shape 27"/>
          <p:cNvSpPr/>
          <p:nvPr/>
        </p:nvSpPr>
        <p:spPr>
          <a:xfrm>
            <a:off x="10360152" y="3657600"/>
            <a:ext cx="0" cy="457200"/>
          </a:xfrm>
          <a:prstGeom prst="line">
            <a:avLst/>
          </a:prstGeom>
          <a:noFill/>
          <a:ln w="25400">
            <a:solidFill>
              <a:srgbClr val="DCE2E8"/>
            </a:solidFill>
            <a:prstDash val="solid"/>
            <a:tailEnd type="triangle"/>
          </a:ln>
        </p:spPr>
      </p:sp>
      <p:sp>
        <p:nvSpPr>
          <p:cNvPr id="30" name="Shape 28"/>
          <p:cNvSpPr/>
          <p:nvPr/>
        </p:nvSpPr>
        <p:spPr>
          <a:xfrm>
            <a:off x="777240" y="4206240"/>
            <a:ext cx="10698480" cy="914400"/>
          </a:xfrm>
          <a:prstGeom prst="roundRect">
            <a:avLst>
              <a:gd name="adj" fmla="val 6000"/>
            </a:avLst>
          </a:prstGeom>
          <a:solidFill>
            <a:srgbClr val="F2F8F5"/>
          </a:solidFill>
          <a:ln w="25400">
            <a:solidFill>
              <a:srgbClr val="2E7D5B"/>
            </a:solidFill>
            <a:prstDash val="solid"/>
          </a:ln>
        </p:spPr>
      </p:sp>
      <p:sp>
        <p:nvSpPr>
          <p:cNvPr id="31" name="Text 29"/>
          <p:cNvSpPr txBox="1"/>
          <p:nvPr/>
        </p:nvSpPr>
        <p:spPr>
          <a:xfrm>
            <a:off x="1051560" y="4370832"/>
            <a:ext cx="10149840" cy="310896"/>
          </a:xfrm>
          <a:prstGeom prst="rect">
            <a:avLst/>
          </a:prstGeom>
          <a:noFill/>
          <a:ln/>
        </p:spPr>
        <p:txBody>
          <a:bodyPr wrap="square" lIns="0" tIns="0" rIns="0" bIns="0" rtlCol="0" anchor="ctr"/>
          <a:lstStyle/>
          <a:p>
            <a:pPr indent="0" marL="0">
              <a:buNone/>
            </a:pPr>
            <a:r>
              <a:rPr lang="en-US" sz="1500" b="1" dirty="0">
                <a:solidFill>
                  <a:srgbClr val="2E7D5B"/>
                </a:solidFill>
                <a:latin typeface="Calibri" pitchFamily="34" charset="0"/>
                <a:ea typeface="Calibri" pitchFamily="34" charset="-122"/>
                <a:cs typeface="Calibri" pitchFamily="34" charset="-120"/>
              </a:rPr>
              <a:t>One element. One ordinal. Five links. Nothing else joins them.</a:t>
            </a:r>
            <a:endParaRPr lang="en-US" sz="1500" dirty="0"/>
          </a:p>
        </p:txBody>
      </p:sp>
      <p:sp>
        <p:nvSpPr>
          <p:cNvPr id="32" name="Text 30"/>
          <p:cNvSpPr txBox="1"/>
          <p:nvPr/>
        </p:nvSpPr>
        <p:spPr>
          <a:xfrm>
            <a:off x="1051560" y="4709160"/>
            <a:ext cx="10149840" cy="3200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Today produced link five, and closed the rail. Every path is covered by a measure on its anchor element, or carries a residual risk with an owner and what closes it.</a:t>
            </a:r>
            <a:endParaRPr lang="en-US" sz="1250" dirty="0"/>
          </a:p>
        </p:txBody>
      </p:sp>
      <p:sp>
        <p:nvSpPr>
          <p:cNvPr id="33" name="Shape 31"/>
          <p:cNvSpPr/>
          <p:nvPr/>
        </p:nvSpPr>
        <p:spPr>
          <a:xfrm>
            <a:off x="777240" y="5285232"/>
            <a:ext cx="457200" cy="0"/>
          </a:xfrm>
          <a:prstGeom prst="line">
            <a:avLst/>
          </a:prstGeom>
          <a:noFill/>
          <a:ln w="25400">
            <a:solidFill>
              <a:srgbClr val="C8791A"/>
            </a:solidFill>
            <a:prstDash val="solid"/>
          </a:ln>
        </p:spPr>
      </p:sp>
      <p:sp>
        <p:nvSpPr>
          <p:cNvPr id="34" name="Text 32"/>
          <p:cNvSpPr txBox="1"/>
          <p:nvPr/>
        </p:nvSpPr>
        <p:spPr>
          <a:xfrm>
            <a:off x="777240" y="5376672"/>
            <a:ext cx="10698480" cy="310896"/>
          </a:xfrm>
          <a:prstGeom prst="rect">
            <a:avLst/>
          </a:prstGeom>
          <a:noFill/>
          <a:ln/>
        </p:spPr>
        <p:txBody>
          <a:bodyPr wrap="square" lIns="0" tIns="0" rIns="0" bIns="0" rtlCol="0" anchor="ctr"/>
          <a:lstStyle/>
          <a:p>
            <a:pPr indent="0" marL="0">
              <a:buNone/>
            </a:pPr>
            <a:r>
              <a:rPr lang="en-US" sz="1200" i="1" dirty="0">
                <a:solidFill>
                  <a:srgbClr val="44505E"/>
                </a:solidFill>
                <a:latin typeface="Calibri" pitchFamily="34" charset="0"/>
                <a:ea typeface="Calibri" pitchFamily="34" charset="-122"/>
                <a:cs typeface="Calibri" pitchFamily="34" charset="-120"/>
              </a:rPr>
              <a:t>No data source is collected because it exists. It is required because one step of one path against this element cannot be seen.</a:t>
            </a:r>
            <a:endParaRPr lang="en-US" sz="1200" dirty="0"/>
          </a:p>
        </p:txBody>
      </p:sp>
      <p:sp>
        <p:nvSpPr>
          <p:cNvPr id="35" name="Text 33"/>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point at every attack path with no measure and no recorded residual risk?</a:t>
            </a:r>
            <a:endParaRPr lang="en-US" sz="1500" dirty="0"/>
          </a:p>
        </p:txBody>
      </p:sp>
      <p:sp>
        <p:nvSpPr>
          <p:cNvPr id="36" name="Text 34"/>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05</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five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classroom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Workbook Chapters 3 and 5: the recurrence count, the element, 1 of 4 goals</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Question set: questions 1, 4 and 12, each answer given with its reason</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Day 5 minutes, items 01, 03 and 05: the rule, the dual-control objection, the gap</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The workbook</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workbook carries all of it, thirty pages</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Five of thirty pages: contents, the steps, the goals, a measure, the week.</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5-workbook-strip.png">    </p:cNvPr>
          <p:cNvPicPr>
            <a:picLocks noChangeAspect="1"/>
          </p:cNvPicPr>
          <p:nvPr/>
        </p:nvPicPr>
        <p:blipFill>
          <a:blip r:embed="rId1"/>
          <a:stretch>
            <a:fillRect/>
          </a:stretch>
        </p:blipFill>
        <p:spPr>
          <a:xfrm>
            <a:off x="777240" y="2529090"/>
            <a:ext cx="10698480" cy="2860524"/>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Module 05 workbook, student edition, pages 4, 10, 11, 18 and 27. Chapter 5 prints the week in one table.</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run this function next week from the pages you are leaving with?</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mindset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measure on the recurring element takes a capability</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Pentagon of Pain is the mindset. METEORSTORM is the framework. Transform the three departments, then equip them.</a:t>
            </a:r>
            <a:endParaRPr lang="en-US" sz="1600" dirty="0"/>
          </a:p>
        </p:txBody>
      </p:sp>
      <p:sp>
        <p:nvSpPr>
          <p:cNvPr id="6" name="Shape 4"/>
          <p:cNvSpPr/>
          <p:nvPr/>
        </p:nvSpPr>
        <p:spPr>
          <a:xfrm>
            <a:off x="777240" y="2121408"/>
            <a:ext cx="5212080" cy="1481328"/>
          </a:xfrm>
          <a:prstGeom prst="roundRect">
            <a:avLst>
              <a:gd name="adj" fmla="val 3704"/>
            </a:avLst>
          </a:prstGeom>
          <a:solidFill>
            <a:srgbClr val="FFFFFF"/>
          </a:solidFill>
          <a:ln w="15875">
            <a:solidFill>
              <a:srgbClr val="DCE2E8"/>
            </a:solidFill>
            <a:prstDash val="solid"/>
          </a:ln>
        </p:spPr>
      </p:sp>
      <p:sp>
        <p:nvSpPr>
          <p:cNvPr id="7" name="Text 5"/>
          <p:cNvSpPr txBox="1"/>
          <p:nvPr/>
        </p:nvSpPr>
        <p:spPr>
          <a:xfrm>
            <a:off x="9784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STATE OF THE RESILIENCE PORTFOLIO</a:t>
            </a:r>
            <a:endParaRPr lang="en-US" sz="1100" dirty="0"/>
          </a:p>
        </p:txBody>
      </p:sp>
      <p:sp>
        <p:nvSpPr>
          <p:cNvPr id="8" name="Text 6"/>
          <p:cNvSpPr txBox="1"/>
          <p:nvPr/>
        </p:nvSpPr>
        <p:spPr>
          <a:xfrm>
            <a:off x="9784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Recurrence is counted from the catalogues and each measure protects one element for one goal with an owner and a cadence; some sharing occurs after containment.</a:t>
            </a:r>
            <a:endParaRPr lang="en-US" sz="1350" dirty="0"/>
          </a:p>
        </p:txBody>
      </p:sp>
      <p:sp>
        <p:nvSpPr>
          <p:cNvPr id="9" name="Shape 7"/>
          <p:cNvSpPr/>
          <p:nvPr/>
        </p:nvSpPr>
        <p:spPr>
          <a:xfrm>
            <a:off x="6263640" y="2121408"/>
            <a:ext cx="5212080" cy="1481328"/>
          </a:xfrm>
          <a:prstGeom prst="roundRect">
            <a:avLst>
              <a:gd name="adj" fmla="val 3704"/>
            </a:avLst>
          </a:prstGeom>
          <a:solidFill>
            <a:srgbClr val="FDF6EC"/>
          </a:solidFill>
          <a:ln w="25400">
            <a:solidFill>
              <a:srgbClr val="C8791A"/>
            </a:solidFill>
            <a:prstDash val="solid"/>
          </a:ln>
        </p:spPr>
      </p:sp>
      <p:sp>
        <p:nvSpPr>
          <p:cNvPr id="10" name="Text 8"/>
          <p:cNvSpPr txBox="1"/>
          <p:nvPr/>
        </p:nvSpPr>
        <p:spPr>
          <a:xfrm>
            <a:off x="64648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ADVERSARY IMPACT</a:t>
            </a:r>
            <a:endParaRPr lang="en-US" sz="1100" dirty="0"/>
          </a:p>
        </p:txBody>
      </p:sp>
      <p:sp>
        <p:nvSpPr>
          <p:cNvPr id="11" name="Text 9"/>
          <p:cNvSpPr txBox="1"/>
          <p:nvPr/>
        </p:nvSpPr>
        <p:spPr>
          <a:xfrm>
            <a:off x="64648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Attackers begin to lose the element they reused most, and suffer exposure across intelligence-sharing communities.</a:t>
            </a:r>
            <a:endParaRPr lang="en-US" sz="1350" dirty="0"/>
          </a:p>
        </p:txBody>
      </p:sp>
      <p:sp>
        <p:nvSpPr>
          <p:cNvPr id="12" name="Shape 10"/>
          <p:cNvSpPr/>
          <p:nvPr/>
        </p:nvSpPr>
        <p:spPr>
          <a:xfrm>
            <a:off x="777240" y="3895344"/>
            <a:ext cx="50292" cy="1225296"/>
          </a:xfrm>
          <a:prstGeom prst="rect">
            <a:avLst/>
          </a:prstGeom>
          <a:solidFill>
            <a:srgbClr val="C8791A"/>
          </a:solidFill>
          <a:ln/>
        </p:spPr>
      </p:sp>
      <p:sp>
        <p:nvSpPr>
          <p:cNvPr id="13" name="Text 11"/>
          <p:cNvSpPr txBox="1"/>
          <p:nvPr/>
        </p:nvSpPr>
        <p:spPr>
          <a:xfrm>
            <a:off x="1060704" y="3931920"/>
            <a:ext cx="10241280" cy="896112"/>
          </a:xfrm>
          <a:prstGeom prst="rect">
            <a:avLst/>
          </a:prstGeom>
          <a:noFill/>
          <a:ln/>
        </p:spPr>
        <p:txBody>
          <a:bodyPr wrap="square" lIns="0" tIns="0" rIns="0" bIns="0" rtlCol="0" anchor="ctr"/>
          <a:lstStyle/>
          <a:p>
            <a:pPr indent="0" marL="0">
              <a:lnSpc>
                <a:spcPct val="106000"/>
              </a:lnSpc>
              <a:buNone/>
            </a:pPr>
            <a:r>
              <a:rPr lang="en-US" sz="2100" i="1" dirty="0">
                <a:solidFill>
                  <a:srgbClr val="1B2430"/>
                </a:solidFill>
                <a:latin typeface="Cambria" pitchFamily="34" charset="0"/>
                <a:ea typeface="Cambria" pitchFamily="34" charset="-122"/>
                <a:cs typeface="Cambria" pitchFamily="34" charset="-120"/>
              </a:rPr>
              <a:t>“The adversary suffers when their plans are known, broken, and turned against them.”</a:t>
            </a:r>
            <a:endParaRPr lang="en-US" sz="2100" dirty="0"/>
          </a:p>
        </p:txBody>
      </p:sp>
      <p:sp>
        <p:nvSpPr>
          <p:cNvPr id="14" name="Text 12"/>
          <p:cNvSpPr txBox="1"/>
          <p:nvPr/>
        </p:nvSpPr>
        <p:spPr>
          <a:xfrm>
            <a:off x="1060704" y="4864608"/>
            <a:ext cx="10241280" cy="274320"/>
          </a:xfrm>
          <a:prstGeom prst="rect">
            <a:avLst/>
          </a:prstGeom>
          <a:noFill/>
          <a:ln/>
        </p:spPr>
        <p:txBody>
          <a:bodyPr wrap="square" lIns="0" tIns="0" rIns="0" bIns="0" rtlCol="0" anchor="ctr"/>
          <a:lstStyle/>
          <a:p>
            <a:pPr indent="0" marL="0">
              <a:buNone/>
            </a:pPr>
            <a:r>
              <a:rPr lang="en-US" sz="1200" dirty="0">
                <a:solidFill>
                  <a:srgbClr val="7C8794"/>
                </a:solidFill>
                <a:latin typeface="Calibri" pitchFamily="34" charset="0"/>
                <a:ea typeface="Calibri" pitchFamily="34" charset="-122"/>
                <a:cs typeface="Calibri" pitchFamily="34" charset="-120"/>
              </a:rPr>
              <a:t>The Pentagon of Pain guide, Chapter 8, Pain Index, state 2. Day 5 produced the state in the left column.</a:t>
            </a:r>
            <a:endParaRPr lang="en-US" sz="1200" dirty="0"/>
          </a:p>
        </p:txBody>
      </p:sp>
      <p:sp>
        <p:nvSpPr>
          <p:cNvPr id="15" name="Text 13"/>
          <p:cNvSpPr txBox="1"/>
          <p:nvPr/>
        </p:nvSpPr>
        <p:spPr>
          <a:xfrm>
            <a:off x="10287000" y="3346704"/>
            <a:ext cx="100584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PAIN 2</a:t>
            </a:r>
            <a:endParaRPr lang="en-US" sz="1100" dirty="0"/>
          </a:p>
        </p:txBody>
      </p:sp>
      <p:sp>
        <p:nvSpPr>
          <p:cNvPr id="16" name="Text 14"/>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find the one element where four attack paths cross, and protect it once?</a:t>
            </a:r>
            <a:endParaRPr lang="en-US" sz="1500" dirty="0"/>
          </a:p>
        </p:txBody>
      </p:sp>
      <p:sp>
        <p:nvSpPr>
          <p:cNvPr id="17" name="Text 15"/>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Five   |   Adversary Management</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Text 1"/>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4" name="Text 2"/>
          <p:cNvSpPr txBox="1"/>
          <p:nvPr/>
        </p:nvSpPr>
        <p:spPr>
          <a:xfrm>
            <a:off x="822960" y="1371600"/>
            <a:ext cx="548640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What we are asking for</a:t>
            </a:r>
            <a:endParaRPr lang="en-US" sz="1200" dirty="0"/>
          </a:p>
        </p:txBody>
      </p:sp>
      <p:sp>
        <p:nvSpPr>
          <p:cNvPr id="5" name="Text 3"/>
          <p:cNvSpPr txBox="1"/>
          <p:nvPr/>
        </p:nvSpPr>
        <p:spPr>
          <a:xfrm>
            <a:off x="822960" y="1737360"/>
            <a:ext cx="1024128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Protect what the evidence points at</a:t>
            </a:r>
            <a:endParaRPr lang="en-US" sz="3800" dirty="0"/>
          </a:p>
        </p:txBody>
      </p:sp>
      <p:sp>
        <p:nvSpPr>
          <p:cNvPr id="6" name="Shape 4"/>
          <p:cNvSpPr/>
          <p:nvPr/>
        </p:nvSpPr>
        <p:spPr>
          <a:xfrm>
            <a:off x="822960" y="2880360"/>
            <a:ext cx="457200" cy="457200"/>
          </a:xfrm>
          <a:prstGeom prst="ellipse">
            <a:avLst/>
          </a:prstGeom>
          <a:solidFill>
            <a:srgbClr val="FFFFFF"/>
          </a:solidFill>
          <a:ln w="28575">
            <a:solidFill>
              <a:srgbClr val="E8A64B"/>
            </a:solidFill>
            <a:prstDash val="solid"/>
          </a:ln>
        </p:spPr>
      </p:sp>
      <p:sp>
        <p:nvSpPr>
          <p:cNvPr id="7" name="Text 5"/>
          <p:cNvSpPr txBox="1"/>
          <p:nvPr/>
        </p:nvSpPr>
        <p:spPr>
          <a:xfrm>
            <a:off x="822960" y="2880360"/>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1</a:t>
            </a:r>
            <a:endParaRPr lang="en-US" sz="1500" dirty="0"/>
          </a:p>
        </p:txBody>
      </p:sp>
      <p:sp>
        <p:nvSpPr>
          <p:cNvPr id="8" name="Text 6"/>
          <p:cNvSpPr txBox="1"/>
          <p:nvPr/>
        </p:nvSpPr>
        <p:spPr>
          <a:xfrm>
            <a:off x="1463040" y="2898648"/>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Count the elements that recur across the threats and the paths you already have.</a:t>
            </a:r>
            <a:endParaRPr lang="en-US" sz="1600" dirty="0"/>
          </a:p>
        </p:txBody>
      </p:sp>
      <p:sp>
        <p:nvSpPr>
          <p:cNvPr id="9" name="Shape 7"/>
          <p:cNvSpPr/>
          <p:nvPr/>
        </p:nvSpPr>
        <p:spPr>
          <a:xfrm>
            <a:off x="822960" y="3630168"/>
            <a:ext cx="457200" cy="457200"/>
          </a:xfrm>
          <a:prstGeom prst="ellipse">
            <a:avLst/>
          </a:prstGeom>
          <a:solidFill>
            <a:srgbClr val="FFFFFF"/>
          </a:solidFill>
          <a:ln w="28575">
            <a:solidFill>
              <a:srgbClr val="E8A64B"/>
            </a:solidFill>
            <a:prstDash val="solid"/>
          </a:ln>
        </p:spPr>
      </p:sp>
      <p:sp>
        <p:nvSpPr>
          <p:cNvPr id="10" name="Text 8"/>
          <p:cNvSpPr txBox="1"/>
          <p:nvPr/>
        </p:nvSpPr>
        <p:spPr>
          <a:xfrm>
            <a:off x="822960" y="3630168"/>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1463040" y="3648456"/>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Take the one that recurs most, and write a measure against it with one stated goal.</a:t>
            </a:r>
            <a:endParaRPr lang="en-US" sz="1600" dirty="0"/>
          </a:p>
        </p:txBody>
      </p:sp>
      <p:sp>
        <p:nvSpPr>
          <p:cNvPr id="12" name="Shape 10"/>
          <p:cNvSpPr/>
          <p:nvPr/>
        </p:nvSpPr>
        <p:spPr>
          <a:xfrm>
            <a:off x="822960" y="4379976"/>
            <a:ext cx="457200" cy="457200"/>
          </a:xfrm>
          <a:prstGeom prst="ellipse">
            <a:avLst/>
          </a:prstGeom>
          <a:solidFill>
            <a:srgbClr val="FFFFFF"/>
          </a:solidFill>
          <a:ln w="28575">
            <a:solidFill>
              <a:srgbClr val="E8A64B"/>
            </a:solidFill>
            <a:prstDash val="solid"/>
          </a:ln>
        </p:spPr>
      </p:sp>
      <p:sp>
        <p:nvSpPr>
          <p:cNvPr id="13" name="Text 11"/>
          <p:cNvSpPr txBox="1"/>
          <p:nvPr/>
        </p:nvSpPr>
        <p:spPr>
          <a:xfrm>
            <a:off x="822960" y="4379976"/>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3</a:t>
            </a:r>
            <a:endParaRPr lang="en-US" sz="1500" dirty="0"/>
          </a:p>
        </p:txBody>
      </p:sp>
      <p:sp>
        <p:nvSpPr>
          <p:cNvPr id="14" name="Text 12"/>
          <p:cNvSpPr txBox="1"/>
          <p:nvPr/>
        </p:nvSpPr>
        <p:spPr>
          <a:xfrm>
            <a:off x="1463040" y="4398264"/>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Run the lifecycle test. If it cannot be installed, say so on the entry, not in a meeting.</a:t>
            </a:r>
            <a:endParaRPr lang="en-US" sz="1600" dirty="0"/>
          </a:p>
        </p:txBody>
      </p:sp>
      <p:sp>
        <p:nvSpPr>
          <p:cNvPr id="15" name="Shape 13"/>
          <p:cNvSpPr/>
          <p:nvPr/>
        </p:nvSpPr>
        <p:spPr>
          <a:xfrm>
            <a:off x="822960" y="5129784"/>
            <a:ext cx="457200" cy="457200"/>
          </a:xfrm>
          <a:prstGeom prst="ellipse">
            <a:avLst/>
          </a:prstGeom>
          <a:solidFill>
            <a:srgbClr val="FFFFFF"/>
          </a:solidFill>
          <a:ln w="28575">
            <a:solidFill>
              <a:srgbClr val="E8A64B"/>
            </a:solidFill>
            <a:prstDash val="solid"/>
          </a:ln>
        </p:spPr>
      </p:sp>
      <p:sp>
        <p:nvSpPr>
          <p:cNvPr id="16" name="Text 14"/>
          <p:cNvSpPr txBox="1"/>
          <p:nvPr/>
        </p:nvSpPr>
        <p:spPr>
          <a:xfrm>
            <a:off x="822960" y="5129784"/>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4</a:t>
            </a:r>
            <a:endParaRPr lang="en-US" sz="1500" dirty="0"/>
          </a:p>
        </p:txBody>
      </p:sp>
      <p:sp>
        <p:nvSpPr>
          <p:cNvPr id="17" name="Text 15"/>
          <p:cNvSpPr txBox="1"/>
          <p:nvPr/>
        </p:nvSpPr>
        <p:spPr>
          <a:xfrm>
            <a:off x="1463040" y="5148072"/>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Where it cannot, name a compensating control on something you do control, and a residual risk with an owner.</a:t>
            </a:r>
            <a:endParaRPr lang="en-US" sz="1600" dirty="0"/>
          </a:p>
        </p:txBody>
      </p:sp>
      <p:sp>
        <p:nvSpPr>
          <p:cNvPr id="18" name="Shape 16"/>
          <p:cNvSpPr/>
          <p:nvPr/>
        </p:nvSpPr>
        <p:spPr>
          <a:xfrm>
            <a:off x="822960" y="6108192"/>
            <a:ext cx="10241280" cy="0"/>
          </a:xfrm>
          <a:prstGeom prst="line">
            <a:avLst/>
          </a:prstGeom>
          <a:noFill/>
          <a:ln w="19050">
            <a:solidFill>
              <a:srgbClr val="3A4654"/>
            </a:solidFill>
            <a:prstDash val="solid"/>
          </a:ln>
        </p:spPr>
      </p:sp>
      <p:sp>
        <p:nvSpPr>
          <p:cNvPr id="19" name="Text 17"/>
          <p:cNvSpPr txBox="1"/>
          <p:nvPr/>
        </p:nvSpPr>
        <p:spPr>
          <a:xfrm>
            <a:off x="822960" y="6336792"/>
            <a:ext cx="10241280" cy="457200"/>
          </a:xfrm>
          <a:prstGeom prst="rect">
            <a:avLst/>
          </a:prstGeom>
          <a:noFill/>
          <a:ln/>
        </p:spPr>
        <p:txBody>
          <a:bodyPr wrap="square" lIns="0" tIns="0" rIns="0" bIns="0" rtlCol="0" anchor="ctr"/>
          <a:lstStyle/>
          <a:p>
            <a:pPr indent="0" marL="0">
              <a:buNone/>
            </a:pPr>
            <a:r>
              <a:rPr lang="en-US" sz="1700" i="1" dirty="0">
                <a:solidFill>
                  <a:srgbClr val="E8A64B"/>
                </a:solidFill>
                <a:latin typeface="Calibri" pitchFamily="34" charset="0"/>
                <a:ea typeface="Calibri" pitchFamily="34" charset="-122"/>
                <a:cs typeface="Calibri" pitchFamily="34" charset="-120"/>
              </a:rPr>
              <a:t>How would this work where Security Operations, Satellite Operations and Satellite Design and Engineering sit with three different companies?</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Spectrum, Module Five course slides</dc:title>
  <dc:subject>Adversary Management</dc:subject>
  <dc:creator>ethicallyHackingspace (eHs)</dc:creator>
  <cp:lastModifiedBy>ethicallyHackingspace (eHs)</cp:lastModifiedBy>
  <cp:revision>1</cp:revision>
  <dcterms:created xsi:type="dcterms:W3CDTF">2026-09-28T08:45:19Z</dcterms:created>
  <dcterms:modified xsi:type="dcterms:W3CDTF">2026-09-28T08:45:19Z</dcterms:modified>
</cp:coreProperties>
</file>