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promise is quoted from Chapter 3 of the module 4 workbook. Open on it and let it sit.
Then say the shape of the session: a detection is half a product. The other half is a list of already-approved actions with a named executor and a named decider, not a description of what a competent team would do. Two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lines as written. They are the objectives: what they will be able to do, what the module covers, and what they will produce. Say no timings and no logistics aloud; those are below, for you. Ten seconds.
RUN OF SHOW, for you and not for them: Slides 2 to 22, 17 minutes. Stop and ask at slide 4, the alert, and slide 19, MISP. Then the classroom, 16 minutes: workbook Chapters 3 and 4, questions 1, 5, 10, the Day 4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Read the title and the three lines, then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RECOGNITION. Allow 2 minutes.
Ask it and wait. The room must see its own week in the problem before anything after this lands.
WHY EVERY OPTION IS BLOCKED, and say all three, because a room will test the premise.
ONE. Suspending the operator credential is an information-system action and Security Operations can execute it. Whether they may, at 02:14, without waking anybody, is not written anywhere.
TWO. Doing nothing is a decision too. If the authority is stolen the commands keep reaching a vehicle on orbit, and nothing about this is reversible afterwards.
THREE. Failing commanding over to the second ground site is a mission operational action. Different department, different authority, and the only reason the option exists at all is that Day 1 insisted on two ground segments rather than one.
STOP AND ASK. Ask it and wait. Most rooms answer honestly, which is that somebody senior gets woken up and makes a call nobody wrote down.
SAY THE CLAIM EXACTLY RIGHT. Nobody here lacks a plan. The plan says who to notify. What it does not say is which action any of them may take, and that is the gap this function closes.
LISTEN FOR: that time spent locating a decider is time in which the adversary is not opposed
If the room does not get there, say it, then move on. Do not argue it.
Register: SP-05, in METEORSTORM-Selling-Points.md.
IN THE ROOM'S OWN RECORD
  Workbook Module 04 workbook, Chapter 1, The Day in One Page
  Question Module 04 question set, Q1
  Minutes  Day 4 minutes, item 06, Playbook 04, worked end to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reads, one alert. Theo's is the one to give weight to, because it is the objection this module has to answer honestly: the person the rule describes is one of his controllers, doing their job at the hour they were rostered for.
Dana's is the quiet one. The failover exists because of a decision taken on Monday about ground segments, and nobody has said who may invoke it.
LISTEN FOR: that all three conclusions are correct and none of them is authorized
If the room does not get there, say it, then move on. Do not argue it.
Register: SP-05, in METEORSTORM-Selling-Points.md.
IN THE ROOM'S OWN RECORD
  Workbook Module 04 workbook, Chapter 1, The Day in One Page
  Question Module 04 question set, Q1
  Minutes  Day 4 minutes, item 03, Signature 01, and the argument about baselining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READ THE TABLE. Point at the third column and let it sit.
Every one of these four actions was eventually written into Playbook PB-01 with an executor and a decider. On the night before that existed, all four read the same way.
THE RULE LINE IS THE ONE THAT COSTS MONEY. NIS2 puts two clocks on the ground operator, and neither of them starts until somebody decides what happened. An organization that spends the first hour looking for a decider has spent that hour out of the twenty four.
Row four is the one teams forget entirely. Reporting is a stage of the response, not an administrative task afterwards.
LISTEN FOR: that an action nobody has authorized is an action nobody takes, whatever the plan says
If the room does not get there, say it, then move on. Do not argue it.
Register: SP-05, in METEORSTORM-Selling-Points.md.
IN THE ROOM'S OWN RECORD
  Workbook Module 04 workbook, Chapter 3, The Authority Model
  Question Module 04 question set, Q5
  Minutes  Day 4 minutes, item 06, Playbook 04, worked end to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claim, ask the question, then WAIT. Two answers each.
Question two is the one that changes minds in an operations room, because everybody there has watched a decision wait for a person rather than a rule.
Register: SP-05, in METEORSTORM-Selling-Points.md.
WHAT TO STEER TO, AFTER THEY HAVE SPOKEN
  1. Steer the room to: without it, the first hour goes to finding a decider, and that hour is free to the adversary.
  2. Steer the room to: seniority is available at 10:00 and scarce at 02:14. Reversibility is a property of the action and does not change.
  3. Steer the room to: NIS2 gives 24 hours to an early warning. The clock does not wait for the investigation to finish.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This is the section that sells the framework rather than reprinting the workbook.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FOR MAYA. Before this test, the domain is argued from where the action is taken, and the ground segment carries both kinds, so the argument never resolves. After it, one question resolves it in a sentence.
THE REASON THIS IS A FORK AND NOT A LOOKUP TABLE is the sentence worth quoting: the element records where, not what. A credential on a ground command-acceptance service is information-system state. Failing commanding over to the second ground site is mission operational state. Both are taken on ground elements, and reading the domain off the segment gets the second one wrong.
Where an action departs from its element's expectation it carries a one-line why, and that is the only conditional field in the record.
LISTEN FOR: that the cyber call is the default and the space call is the one that gets missed, which is what the effect test fixes
If the room does not get there, say it, then move on. Do not argue it.
Register: SP-05, in METEORSTORM-Selling-Points.md.
IN THE ROOM'S OWN RECORD
  Workbook Module 04 workbook, Chapter 3, The Effect Test
  Question Module 04 question set, Q3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PAIRING OUT LOUD, because it is the cleanest sentence in the module: the rule says the platform will see the behavior, the playbook says what the organization is already authorized to do about it, who executes, and who decides.
Then the rule that gives it teeth in both directions: a signature with no playbook is not shippable, and neither is a playbook with no signature.
ONE INSTRUCTOR NOTE FOR THE TECHNICAL ROOM. The action field is element, never on, because in YAML the bare key on parses as true, and a playbook written that way silently loses every element and still validates.
LISTEN FOR: that a detection alone is half a product, and it is the half that changes nothing
If the room does not get there, say it, then move on. Do not argue it.
Register: SP-05, in METEORSTORM-Selling-Points.md.
IN THE ROOM'S OWN RECORD
  Workbook Module 04 workbook, Chapter 4, The Playbooks
  Question Module 04 question set, Q8
  Minutes  Day 4 minutes, item 01, Choosing a rule format the organization can live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IS THE ANSWER TO SLIDE FIVE. Put them side by side in your head: four actions with nobody authorized, and the same four with a decider, an executor and a level.
Four stages, and teams drop assess and report. The effect test sets the domain. The level comes off the reversibility ladder rather than from seniority, and Mission Lead is accountable on every row and executes on none.
ROW THREE IS THE ONE THAT SHOWS THE SPLIT. Security Operations suspends the credential alone. Satellite Operations fails commanding over with a co-sign, because that action changes what the mission is doing and is harder to undo.
Once written, the three departments use the set differently: Security Operations runs the signatures and executes the cyber actions, Satellite Operations executes the space actions, and Satellite Design and Engineering closes the collection gaps the rules exposed.
LISTEN FOR: that an unauthorized action is an action nobody takes, so the authority line is what makes the playbook real
If the room does not get there, say it, then move on. Do not argue it.
Register: SP-05, in METEORSTORM-Selling-Points.md.
IN THE ROOM'S OWN RECORD
  Workbook Module 04 workbook, Chapter 3, The RACI
  Question Module 04 question set, Q10
  Minutes  Day 4 minutes, item 06, Playbook 04, worked end to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claim, ask the question, wait.
Claim two is the only place in the week where the environment changes the answer rather than just the parent, so give it a moment. Light time is not a fault, it is a property of where the machine operates, and it makes an action less reversible.
Register: SP-05, in METEORSTORM-Selling-Points.md.
WHAT TO STEER TO, AFTER THEY HAVE SPOKEN
  1. If the answer drifts, steer it to: a domain read off the segment gets the ground failover wrong here, and it gets every new domain wrong too.
  2. If the answer drifts, steer it to: the ladder is a property of the action and the environment, not a policy somebody rewrites per program.
  3. If the answer drifts, steer it to: a rule nobody else can run is a rule nobody else benefits from, which is the sharing argument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Say what this section is: the Day 4 minutes are a record of three departments arguing, and every objection in them is one this room will hear. The minutes ship as a handout beside the workbook and the question 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scene in two sentences. Thursday morning, four routes from Wednesday, and a room that has to turn each one into something that fires and something somebody may act on.
THE ORDER OF THE ARGUMENT IS THE TEACHING. Maya proposed the tool the team knows, which is the reasonable answer. Dana objected on lifecycle grounds, which is the answer nobody makes until the migration is already happening. The sharing obligation settled it.
The native query stays in whatever dialect the team writes. The wrapper carries the name, severity, log source, the ATT&amp;CK techniques and the METEORSTORM tags. Nobody is asked to learn a new query language.
The minutes are a handout. Send the room to Day 4 rather than reading it to them.
LISTEN FOR: that choosing the format for the next migration rather than this one is what makes a portfolio an asset
If the room does not get there, say it, then move on. Do not argue it.
Register: SP-05, in METEORSTORM-Selling-Points.md.
IN THE ROOM'S OWN RECORD
  Workbook Module 04 workbook, Chapter 3, The Rule Format
  Question Module 04 question set, Q4
  Minutes  Day 4 minutes, item 01, Choosing a rule format the organization can live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AS THE OBJECTION IT IS. It is the second time this week a rule has looked like an accusation against Theo's team, and the answer is different from Tuesday's, which matters.
ON TUESDAY the answer was that the threat is against the authority, not the person. THURSDAY'S answer is mechanical: baseline the role and its rostered shift pattern, not the individual. A controller working a night they were rostered for does not trip the rule.
THE SECOND HALF IS WHAT MADE IT SIGNABLE. Maya wrote the known false positives into the rule itself: operator travel filed with notice, and an authorized red-team exercise. An on-call analyst reading this rule at 02:14 is not guessing.
SAY THE COVERAGE HONESTLY. Signature 01 is accepted at partial coverage, because it depends on per-operator baselines that do not exist yet. The rating states the dependency rather than claiming full.
LISTEN FOR: that baselining the role rather than the individual is what made the rule signable by the department it watches
If the room does not get there, say it, then move on. Do not argue it.
Register: SP-05, in METEORSTORM-Selling-Points.md.
IN THE ROOM'S OWN RECORD
  Workbook Module 04 workbook, Chapter 4, Signature 01
  Question Module 04 question set, Q11
  Minutes  Day 4 minutes, item 03, Signature 01, and the argument about baselining people
YOU WILL HEAR THIS
  Who       Theo Lindgren, Satellite Operations
  Objection He read the first condition as surveillance of his controllers, and said plainly that he would not sign up to a rule that treats a night shift as suspicious.
  Answer    Baseline the role and the shift pattern rather than the individual, and pair the rule with its known false positives written up front so an on-call analyst is not guessing.
  Condition The false positives ship inside the rule: operator travel filed with notice, and an authorized red-team exercise.
  Record    Day 4 minutes, item 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rulings, three owners, three things carried forward.
ROW THREE IS THE ONE TO DWELL ON, because it looks wrong at first and is not. Theo asked whether Signature 03 should be held back until the platform can feed it. The ruling was that it ships now, with its coverage recorded as dependent on measured boot, the gap Dana declared on Wednesday.
The reason is the whole argument of the week in one sentence: writing the rule is what makes the missing capability visible as a cost rather than an abstraction. A gap in a chapter gets read once. A rule that cannot fire has a name, an owner and a line in a budget.
Close the section on what Day 4 hands Day 5: four signatures, four playbooks, and a list of elements that keep recurring across all of them.
LISTEN FOR: that a rule written against a gap is what turns a missing capability into a funded line rather than a footnote
If the room does not get there, say it, then move on. Do not argue it.
Register: SP-05, in METEORSTORM-Selling-Points.md.
IN THE ROOM'S OWN RECORD
  Workbook Module 04 workbook, Chapter 4, The Four Signatures
  Question Module 04 question set, Q14
  Minutes  Day 4 minutes, item 05, Signature 03, written against a source that does not exist yet
  Mindset  Pentagon of Pain, Chapter 3.3, The arc of the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are about organizational honesty rather than notation, which is what section three exists for.
Question three is the hardest one in the week to answer truthfully. Let the silence run.
Register: SP-05, in METEORSTORM-Selling-Points.md.
WHAT TO STEER TO, AFTER THEY HAVE SPOKEN
  1. Steer the room to: a rule the watched department refuses to sign is a rule that gets tuned into silence within a month.
  2. Steer the room to: false positives usually live in somebody's head or in a wiki nobody opens at 02:14.
  3. Steer the room to: this is the transformation. A department that can publish what it cannot yet do has changed what it measures itself 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Both slides are screenshots of the real tool, taken when this deck was built.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ADOPTION. Allow 2 minutes.
The objection belongs here, in the room, where it can be answered. Have the fallback ready.
STOP AND ASK. Take the answers and give the fallback: meteorstorm is a published MISP taxonomy file, so any platform reading MISP taxonomies takes it unchanged. Read the attributes: AN:DET:Detection Signature:00, TDM the target of detection method naming SVC:CP:Control Plane:09, and PLAYBOOK PB-00. The TDM equals the target of exploitation of the threat it serves, which is the anchor equality rule. The playbook field is what turns a detection from half a product into a whole one.
LISTEN FOR: that the taxonomy is a file, so a platform that reads MISP taxonomies takes it unchanged and one that reads none still takes the five fields as a convention
If the room does not get there, say it, then move on. Do not argue it.
Register: SP-01b,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tool, same record. The link is the target field again, one layer further along the chain. Say the anchor equality rule plainly: the target of detection method equals the target of exploitation of the threat the signature serves, so a reviewer can check the chain by comparing two fields rather than reading two documents.
LISTEN FOR: that anchor equality makes the review mechanical, which is the difference between a chain that is audited and one that is asserted
If the room does not get there, say it, then move on. Do not argue it.
Register: SP-03,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questions on adoption. Permission and capability questions, answered out loud with a yes, a no, or we would need approval.
The fallback matters more than the yes: a platform that reads no MISP taxonomies still takes the five fields as a naming convention. Nobody is asked to migrate.
Register: SP-01b, in METEORSTORM-Selling-Points.md.
WHAT TO STEER TO, AFTER THEY HAVE SPOKEN
  1. If the answer drifts, steer it to: a detection shared without its response is half a gift. The peer still has to invent the authority model.
  2. If the answer drifts, steer it to: the native query stays in the dialect the team writes. Only the wrapper is new.
  3. If the answer drifts, steer it to: this is what makes coverage auditable rather than asserted, and it costs nothing to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link three, then link four, and say the counting rule out loud: one signature per attack path, four paths, four signatures, ordinals 00 to 03. Not one per log stream, not one per product, not a rule library bought as a set. The signature count is fixed by yesterday's paths, which were fixed by the elements; the required sources are what each signature reads, not how many there are. That is the whole reason the amber line holds: nothing here scales with the size of the estate, it scales with the paths the room chose to model.
Then the playbook. A signature that fires with no approved action produces a meeting at three in the morning. Every signature on this rail names the playbook it authorizes, which is what makes link four a product rather than an alert.
The band line is the reference workbook's own, page 17. Say the consequence: because the anchor is inherited rather than chosen, asking whether a threat is covered is comparing two lists on the same key, and nobody has to build a mapping to answer it.
LISTEN FOR: that an enumerable gap is a work item and a discovered one is an incident
If the room does not get there, say it, then move on. Do not argue it.
Register: SP-03,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down. Say the three pieces in order and open the first one. The timings and how answers are taken are yours, not theirs: three minutes on the exercise, then two answers and the key; the questions by show of hands. The exact sentences are in the instructor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VALUE. Allow 1 minute.
Make them rank, not agree. Take two answers and stop.
ONE SENTENCE, THEN MOVE ON. Five pages, left to right: the contents, chapter 3 with the six steps, chapter 3 with the role table saying what each role holds and never holds, chapter 4 with a playbook RACI action by action, chapter 4 with a complete RootA rule printed in full. Thirty eight pages. Do not tour it.
The six enumeration steps came off the slides deliberately and live in chapter 3. Say that out loud: the deck argues, the workbook is the method, and they are leaving with the method.
LISTEN FOR: that the deck is the argument and the workbook is the instrument, and the instrument is what gets used after today
If the room does not get there, say it, then move on. Do not argue it.
Register: SP-02,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MINDSET, not the method. Quote verbatim, mindset then framework, transform then equip.
Say the pairing honestly: point 04 of the Pentagon is exposure management and the function is Incident Response Preparation, and the bridge is the honest gap. A blind spot nobody declared is exposure; declaring it and pre-authorizing the response is what ends the adversary's free path. Never rename the function to match the point.
Maya Reyes leads here and applies the reasoning without being asked, which is the stage after her turn.
Concrete cost to the adversary: they must now complete the objective inside the window a duty officer is already authorized to close.
LISTEN FOR: that authorization is the half of the product that changes anything, and an alert nobody may act on costs the adversary nothing
If the room does not get there, say it, then move on. Do not argue it.
Register: SP-01, in METEORSTORM-Selling-Points.md.
IN THE ROOM'S OWN RECORD
  Minutes  Day 4 minutes, item 06, Playbook 04, worked end to end
  Mindset  Pentagon of Pain, point 04, Master exposure management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TRANSFER. Allow 2 minutes.
Let the room place itself. Never assert which of the three they outsource.
Close on the ask. The first step needs no new tooling and no new signature. Take two or three answers and stop. If anyone asks about scale, the honest answer is four signatures and four playbooks in the first pass, which is the published scope rather than a limit being hidden.
LISTEN FOR: that pre-authorizing one response is a smaller first move than writing a plan, and worth more
If the room does not get there, say it, then move on. Do not argue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figures/f04-problem.png">    </p:cNvPr>
          <p:cNvPicPr>
            <a:picLocks noChangeAspect="1"/>
          </p:cNvPicPr>
          <p:nvPr/>
        </p:nvPicPr>
        <p:blipFill>
          <a:blip r:embed="rId1"/>
          <a:srcRect l="0" r="0" t="0" b="0"/>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0E1621">
              <a:alpha val="55000"/>
            </a:srgbClr>
          </a:solidFill>
          <a:ln w="12700">
            <a:solidFill>
              <a:srgbClr val="333333"/>
            </a:solidFill>
            <a:prstDash val="solid"/>
          </a:ln>
        </p:spPr>
      </p:sp>
      <p:sp>
        <p:nvSpPr>
          <p:cNvPr id="4" name="Shape 1"/>
          <p:cNvSpPr/>
          <p:nvPr/>
        </p:nvSpPr>
        <p:spPr>
          <a:xfrm>
            <a:off x="0" y="0"/>
            <a:ext cx="6949440" cy="6858000"/>
          </a:xfrm>
          <a:prstGeom prst="rect">
            <a:avLst/>
          </a:prstGeom>
          <a:solidFill>
            <a:srgbClr val="0E1621">
              <a:alpha val="78000"/>
            </a:srgbClr>
          </a:solidFill>
          <a:ln w="12700">
            <a:solidFill>
              <a:srgbClr val="333333"/>
            </a:solidFill>
            <a:prstDash val="solid"/>
          </a:ln>
        </p:spPr>
      </p:sp>
      <p:sp>
        <p:nvSpPr>
          <p:cNvPr id="5"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6" name="Text 3"/>
          <p:cNvSpPr txBox="1"/>
          <p:nvPr/>
        </p:nvSpPr>
        <p:spPr>
          <a:xfrm>
            <a:off x="822960" y="1463040"/>
            <a:ext cx="5943600" cy="320040"/>
          </a:xfrm>
          <a:prstGeom prst="rect">
            <a:avLst/>
          </a:prstGeom>
          <a:noFill/>
          <a:ln/>
        </p:spPr>
        <p:txBody>
          <a:bodyPr wrap="square" lIns="0" tIns="0" rIns="0" bIns="0" rtlCol="0" anchor="ctr"/>
          <a:lstStyle/>
          <a:p>
            <a:pPr indent="0" marL="0">
              <a:buNone/>
            </a:pPr>
            <a:r>
              <a:rPr lang="en-US" sz="1300" b="1" spc="220" kern="0" dirty="0">
                <a:solidFill>
                  <a:srgbClr val="E8A64B"/>
                </a:solidFill>
                <a:latin typeface="Calibri" pitchFamily="34" charset="0"/>
                <a:ea typeface="Calibri" pitchFamily="34" charset="-122"/>
                <a:cs typeface="Calibri" pitchFamily="34" charset="-120"/>
              </a:rPr>
              <a:t>Module Four · A fired signature, no recorded authority</a:t>
            </a:r>
            <a:endParaRPr lang="en-US" sz="1300" dirty="0"/>
          </a:p>
        </p:txBody>
      </p:sp>
      <p:sp>
        <p:nvSpPr>
          <p:cNvPr id="7" name="Text 4"/>
          <p:cNvSpPr txBox="1"/>
          <p:nvPr/>
        </p:nvSpPr>
        <p:spPr>
          <a:xfrm>
            <a:off x="822960" y="1874520"/>
            <a:ext cx="5943600" cy="146304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Incident Response Preparation</a:t>
            </a:r>
            <a:endParaRPr lang="en-US" sz="4000" dirty="0"/>
          </a:p>
        </p:txBody>
      </p:sp>
      <p:sp>
        <p:nvSpPr>
          <p:cNvPr id="8" name="Text 5"/>
          <p:cNvSpPr txBox="1"/>
          <p:nvPr/>
        </p:nvSpPr>
        <p:spPr>
          <a:xfrm>
            <a:off x="822960" y="3429000"/>
            <a:ext cx="5852160" cy="1005840"/>
          </a:xfrm>
          <a:prstGeom prst="rect">
            <a:avLst/>
          </a:prstGeom>
          <a:noFill/>
          <a:ln/>
        </p:spPr>
        <p:txBody>
          <a:bodyPr wrap="square" lIns="0" tIns="0" rIns="0" bIns="0" rtlCol="0" anchor="ctr"/>
          <a:lstStyle/>
          <a:p>
            <a:pPr indent="0" marL="0">
              <a:buNone/>
            </a:pPr>
            <a:r>
              <a:rPr lang="en-US" sz="1700" dirty="0">
                <a:solidFill>
                  <a:srgbClr val="DCE4EC"/>
                </a:solidFill>
                <a:latin typeface="Calibri" pitchFamily="34" charset="0"/>
                <a:ea typeface="Calibri" pitchFamily="34" charset="-122"/>
                <a:cs typeface="Calibri" pitchFamily="34" charset="-120"/>
              </a:rPr>
              <a:t>An organization that has not pre-authorized the actions an analyst may take decides under pressure, and establishes the authority afterwards.</a:t>
            </a:r>
            <a:endParaRPr lang="en-US" sz="1700" dirty="0"/>
          </a:p>
        </p:txBody>
      </p:sp>
      <p:sp>
        <p:nvSpPr>
          <p:cNvPr id="9" name="Shape 6"/>
          <p:cNvSpPr/>
          <p:nvPr/>
        </p:nvSpPr>
        <p:spPr>
          <a:xfrm>
            <a:off x="822960" y="4553712"/>
            <a:ext cx="5852160" cy="0"/>
          </a:xfrm>
          <a:prstGeom prst="line">
            <a:avLst/>
          </a:prstGeom>
          <a:noFill/>
          <a:ln w="19050">
            <a:solidFill>
              <a:srgbClr val="4A5A6C"/>
            </a:solidFill>
            <a:prstDash val="solid"/>
          </a:ln>
        </p:spPr>
      </p:sp>
      <p:sp>
        <p:nvSpPr>
          <p:cNvPr id="10" name="Text 7"/>
          <p:cNvSpPr txBox="1"/>
          <p:nvPr/>
        </p:nvSpPr>
        <p:spPr>
          <a:xfrm>
            <a:off x="822960" y="4736592"/>
            <a:ext cx="5852160" cy="640080"/>
          </a:xfrm>
          <a:prstGeom prst="rect">
            <a:avLst/>
          </a:prstGeom>
          <a:noFill/>
          <a:ln/>
        </p:spPr>
        <p:txBody>
          <a:bodyPr wrap="square" lIns="0" tIns="0" rIns="0" bIns="0" rtlCol="0" anchor="ctr"/>
          <a:lstStyle/>
          <a:p>
            <a:pPr indent="0" marL="0">
              <a:buNone/>
            </a:pPr>
            <a:r>
              <a:rPr lang="en-US" sz="1600" i="1" dirty="0">
                <a:solidFill>
                  <a:srgbClr val="E8A64B"/>
                </a:solidFill>
                <a:latin typeface="Calibri" pitchFamily="34" charset="0"/>
                <a:ea typeface="Calibri" pitchFamily="34" charset="-122"/>
                <a:cs typeface="Calibri" pitchFamily="34" charset="-120"/>
              </a:rPr>
              <a:t>Three available actions, one required, and no record of who may authorize it.</a:t>
            </a:r>
            <a:endParaRPr lang="en-US" sz="1600" dirty="0"/>
          </a:p>
        </p:txBody>
      </p:sp>
      <p:sp>
        <p:nvSpPr>
          <p:cNvPr id="11" name="Text 8"/>
          <p:cNvSpPr txBox="1"/>
          <p:nvPr/>
        </p:nvSpPr>
        <p:spPr>
          <a:xfrm>
            <a:off x="822960" y="6263640"/>
            <a:ext cx="10607040" cy="274320"/>
          </a:xfrm>
          <a:prstGeom prst="rect">
            <a:avLst/>
          </a:prstGeom>
          <a:noFill/>
          <a:ln/>
        </p:spPr>
        <p:txBody>
          <a:bodyPr wrap="square" lIns="0" tIns="0" rIns="0" bIns="0" rtlCol="0" anchor="ctr"/>
          <a:lstStyle/>
          <a:p>
            <a:pPr indent="0" marL="0">
              <a:buNone/>
            </a:pPr>
            <a:r>
              <a:rPr lang="en-US" sz="1050" dirty="0">
                <a:solidFill>
                  <a:srgbClr val="8D99A6"/>
                </a:solidFill>
                <a:latin typeface="Calibri" pitchFamily="34" charset="0"/>
                <a:ea typeface="Calibri" pitchFamily="34" charset="-122"/>
                <a:cs typeface="Calibri" pitchFamily="34" charset="-120"/>
              </a:rPr>
              <a:t>Full Spectrum Space Cybersecurity Professional   |   Course slides   |   34 minutes</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00</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This module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What we will learn, and how</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Pre-authorize 1 response: who decides, who executes, at which of 3 authority levels</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4 stages of a playbook, and the effect that decides which department acts</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Write 2 approved actions, each with a decider, an executor and the level that fits</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01</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one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challenge</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One signature firing, and three departments who each hold part of the answer.</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Four response actions the night needs, with no decider recorded for any.</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Three questions on what an unauthorized response actually costs.</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challenge</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signature fired, no approval authority recorded</a:t>
            </a:r>
            <a:endParaRPr lang="en-US" sz="3200" dirty="0"/>
          </a:p>
        </p:txBody>
      </p:sp>
      <p:sp>
        <p:nvSpPr>
          <p:cNvPr id="5" name="Text 3"/>
          <p:cNvSpPr txBox="1"/>
          <p:nvPr/>
        </p:nvSpPr>
        <p:spPr>
          <a:xfrm>
            <a:off x="777240" y="1938528"/>
            <a:ext cx="5669280" cy="237744"/>
          </a:xfrm>
          <a:prstGeom prst="rect">
            <a:avLst/>
          </a:prstGeom>
          <a:noFill/>
          <a:ln/>
        </p:spPr>
        <p:txBody>
          <a:bodyPr wrap="square" lIns="0" tIns="0" rIns="0" bIns="0" rtlCol="0" anchor="ctr"/>
          <a:lstStyle/>
          <a:p>
            <a:pPr indent="0" marL="0">
              <a:buNone/>
            </a:pPr>
            <a:r>
              <a:rPr lang="en-US" sz="1000" b="1" spc="120" kern="0" dirty="0">
                <a:solidFill>
                  <a:srgbClr val="1C7293"/>
                </a:solidFill>
                <a:latin typeface="Calibri" pitchFamily="34" charset="0"/>
                <a:ea typeface="Calibri" pitchFamily="34" charset="-122"/>
                <a:cs typeface="Calibri" pitchFamily="34" charset="-120"/>
              </a:rPr>
              <a:t>Detection signature fired   ·   Commanding workstation, primary site   ·   Security Operations Center</a:t>
            </a:r>
            <a:endParaRPr lang="en-US" sz="1000" dirty="0"/>
          </a:p>
        </p:txBody>
      </p:sp>
      <p:sp>
        <p:nvSpPr>
          <p:cNvPr id="6" name="Text 4"/>
          <p:cNvSpPr txBox="1"/>
          <p:nvPr/>
        </p:nvSpPr>
        <p:spPr>
          <a:xfrm>
            <a:off x="777240" y="2240280"/>
            <a:ext cx="5486400" cy="2514600"/>
          </a:xfrm>
          <a:prstGeom prst="rect">
            <a:avLst/>
          </a:prstGeom>
          <a:noFill/>
          <a:ln/>
        </p:spPr>
        <p:txBody>
          <a:bodyPr wrap="square" lIns="0" tIns="0" rIns="0" bIns="0" rtlCol="0" anchor="t"/>
          <a:lstStyle/>
          <a:p>
            <a:pPr indent="0" marL="0">
              <a:lnSpc>
                <a:spcPct val="106000"/>
              </a:lnSpc>
              <a:buNone/>
            </a:pPr>
            <a:r>
              <a:rPr lang="en-US" sz="1500" dirty="0">
                <a:solidFill>
                  <a:srgbClr val="1B2430"/>
                </a:solidFill>
                <a:latin typeface="Cambria" pitchFamily="34" charset="0"/>
                <a:ea typeface="Cambria" pitchFamily="34" charset="-122"/>
                <a:cs typeface="Cambria" pitchFamily="34" charset="-120"/>
              </a:rPr>
              <a:t>A signature has fired. Commands are being issued from a commanding workstation outside the operator's normal hours, with no peer-review tag on any of them.</a:t>
            </a:r>
            <a:endParaRPr lang="en-US" sz="1500" dirty="0"/>
          </a:p>
          <a:p>
            <a:pPr indent="0" marL="0">
              <a:lnSpc>
                <a:spcPct val="106000"/>
              </a:lnSpc>
              <a:buNone/>
            </a:pPr>
            <a:endParaRPr lang="en-US" sz="1500" dirty="0"/>
          </a:p>
          <a:p>
            <a:pPr indent="0" marL="0">
              <a:lnSpc>
                <a:spcPct val="106000"/>
              </a:lnSpc>
              <a:buNone/>
            </a:pPr>
            <a:r>
              <a:rPr lang="en-US" sz="1500" dirty="0">
                <a:solidFill>
                  <a:srgbClr val="1B2430"/>
                </a:solidFill>
                <a:latin typeface="Cambria" pitchFamily="34" charset="0"/>
                <a:ea typeface="Cambria" pitchFamily="34" charset="-122"/>
                <a:cs typeface="Cambria" pitchFamily="34" charset="-120"/>
              </a:rPr>
              <a:t>Three actions are available and each carries a cost. Suspend the credential and a legitimate night shift loses commanding on a live vehicle. Leave it and, if the authority is stolen, the commands continue. Fail commanding to the second site and the decision belongs to another department. No document records who may take any of the three.</a:t>
            </a:r>
            <a:endParaRPr lang="en-US" sz="1500" dirty="0"/>
          </a:p>
        </p:txBody>
      </p:sp>
      <p:sp>
        <p:nvSpPr>
          <p:cNvPr id="7" name="Text 5"/>
          <p:cNvSpPr txBox="1"/>
          <p:nvPr/>
        </p:nvSpPr>
        <p:spPr>
          <a:xfrm>
            <a:off x="6720840" y="1938528"/>
            <a:ext cx="4754880"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EACH DOCUMENT SUPPLIES</a:t>
            </a:r>
            <a:endParaRPr lang="en-US" sz="1100" dirty="0"/>
          </a:p>
        </p:txBody>
      </p:sp>
      <p:sp>
        <p:nvSpPr>
          <p:cNvPr id="8" name="Shape 6"/>
          <p:cNvSpPr/>
          <p:nvPr/>
        </p:nvSpPr>
        <p:spPr>
          <a:xfrm>
            <a:off x="6720840" y="2249424"/>
            <a:ext cx="4754880" cy="734568"/>
          </a:xfrm>
          <a:prstGeom prst="roundRect">
            <a:avLst>
              <a:gd name="adj" fmla="val 7469"/>
            </a:avLst>
          </a:prstGeom>
          <a:solidFill>
            <a:srgbClr val="F7F9FB"/>
          </a:solidFill>
          <a:ln w="12700">
            <a:solidFill>
              <a:srgbClr val="DCE2E8"/>
            </a:solidFill>
            <a:prstDash val="solid"/>
          </a:ln>
        </p:spPr>
      </p:sp>
      <p:sp>
        <p:nvSpPr>
          <p:cNvPr id="9" name="Text 7"/>
          <p:cNvSpPr txBox="1"/>
          <p:nvPr/>
        </p:nvSpPr>
        <p:spPr>
          <a:xfrm>
            <a:off x="6903720" y="2313432"/>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The incident response plan</a:t>
            </a:r>
            <a:endParaRPr lang="en-US" sz="1200" dirty="0"/>
          </a:p>
        </p:txBody>
      </p:sp>
      <p:sp>
        <p:nvSpPr>
          <p:cNvPr id="10" name="Text 8"/>
          <p:cNvSpPr txBox="1"/>
          <p:nvPr/>
        </p:nvSpPr>
        <p:spPr>
          <a:xfrm>
            <a:off x="6903720" y="2532888"/>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Who to notify, and in what order.</a:t>
            </a:r>
            <a:endParaRPr lang="en-US" sz="1100" dirty="0"/>
          </a:p>
        </p:txBody>
      </p:sp>
      <p:sp>
        <p:nvSpPr>
          <p:cNvPr id="11" name="Text 9"/>
          <p:cNvSpPr txBox="1"/>
          <p:nvPr/>
        </p:nvSpPr>
        <p:spPr>
          <a:xfrm>
            <a:off x="6903720" y="2761488"/>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who may suspend a credential.</a:t>
            </a:r>
            <a:endParaRPr lang="en-US" sz="1100" dirty="0"/>
          </a:p>
        </p:txBody>
      </p:sp>
      <p:sp>
        <p:nvSpPr>
          <p:cNvPr id="12" name="Shape 10"/>
          <p:cNvSpPr/>
          <p:nvPr/>
        </p:nvSpPr>
        <p:spPr>
          <a:xfrm>
            <a:off x="6720840" y="3075432"/>
            <a:ext cx="4754880" cy="734568"/>
          </a:xfrm>
          <a:prstGeom prst="roundRect">
            <a:avLst>
              <a:gd name="adj" fmla="val 7469"/>
            </a:avLst>
          </a:prstGeom>
          <a:solidFill>
            <a:srgbClr val="F7F9FB"/>
          </a:solidFill>
          <a:ln w="12700">
            <a:solidFill>
              <a:srgbClr val="DCE2E8"/>
            </a:solidFill>
            <a:prstDash val="solid"/>
          </a:ln>
        </p:spPr>
      </p:sp>
      <p:sp>
        <p:nvSpPr>
          <p:cNvPr id="13" name="Text 11"/>
          <p:cNvSpPr txBox="1"/>
          <p:nvPr/>
        </p:nvSpPr>
        <p:spPr>
          <a:xfrm>
            <a:off x="6903720" y="3139440"/>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The rule that fired</a:t>
            </a:r>
            <a:endParaRPr lang="en-US" sz="1200" dirty="0"/>
          </a:p>
        </p:txBody>
      </p:sp>
      <p:sp>
        <p:nvSpPr>
          <p:cNvPr id="14" name="Text 12"/>
          <p:cNvSpPr txBox="1"/>
          <p:nvPr/>
        </p:nvSpPr>
        <p:spPr>
          <a:xfrm>
            <a:off x="6903720" y="3358896"/>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A query, a severity, a log source.</a:t>
            </a:r>
            <a:endParaRPr lang="en-US" sz="1100" dirty="0"/>
          </a:p>
        </p:txBody>
      </p:sp>
      <p:sp>
        <p:nvSpPr>
          <p:cNvPr id="15" name="Text 13"/>
          <p:cNvSpPr txBox="1"/>
          <p:nvPr/>
        </p:nvSpPr>
        <p:spPr>
          <a:xfrm>
            <a:off x="6903720" y="3587496"/>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one action anybody may take.</a:t>
            </a:r>
            <a:endParaRPr lang="en-US" sz="1100" dirty="0"/>
          </a:p>
        </p:txBody>
      </p:sp>
      <p:sp>
        <p:nvSpPr>
          <p:cNvPr id="16" name="Shape 14"/>
          <p:cNvSpPr/>
          <p:nvPr/>
        </p:nvSpPr>
        <p:spPr>
          <a:xfrm>
            <a:off x="6720840" y="3901440"/>
            <a:ext cx="4754880" cy="734568"/>
          </a:xfrm>
          <a:prstGeom prst="roundRect">
            <a:avLst>
              <a:gd name="adj" fmla="val 7469"/>
            </a:avLst>
          </a:prstGeom>
          <a:solidFill>
            <a:srgbClr val="F7F9FB"/>
          </a:solidFill>
          <a:ln w="12700">
            <a:solidFill>
              <a:srgbClr val="DCE2E8"/>
            </a:solidFill>
            <a:prstDash val="solid"/>
          </a:ln>
        </p:spPr>
      </p:sp>
      <p:sp>
        <p:nvSpPr>
          <p:cNvPr id="17" name="Text 15"/>
          <p:cNvSpPr txBox="1"/>
          <p:nvPr/>
        </p:nvSpPr>
        <p:spPr>
          <a:xfrm>
            <a:off x="6903720" y="3965448"/>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The on-call roster</a:t>
            </a:r>
            <a:endParaRPr lang="en-US" sz="1200" dirty="0"/>
          </a:p>
        </p:txBody>
      </p:sp>
      <p:sp>
        <p:nvSpPr>
          <p:cNvPr id="18" name="Text 16"/>
          <p:cNvSpPr txBox="1"/>
          <p:nvPr/>
        </p:nvSpPr>
        <p:spPr>
          <a:xfrm>
            <a:off x="6903720" y="4184904"/>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Names and contact numbers on call.</a:t>
            </a:r>
            <a:endParaRPr lang="en-US" sz="1100" dirty="0"/>
          </a:p>
        </p:txBody>
      </p:sp>
      <p:sp>
        <p:nvSpPr>
          <p:cNvPr id="19" name="Text 17"/>
          <p:cNvSpPr txBox="1"/>
          <p:nvPr/>
        </p:nvSpPr>
        <p:spPr>
          <a:xfrm>
            <a:off x="6903720" y="4413504"/>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which of them holds the authority.</a:t>
            </a:r>
            <a:endParaRPr lang="en-US" sz="1100" dirty="0"/>
          </a:p>
        </p:txBody>
      </p:sp>
      <p:sp>
        <p:nvSpPr>
          <p:cNvPr id="20" name="Shape 18"/>
          <p:cNvSpPr/>
          <p:nvPr/>
        </p:nvSpPr>
        <p:spPr>
          <a:xfrm>
            <a:off x="777240" y="4864608"/>
            <a:ext cx="10698480" cy="731520"/>
          </a:xfrm>
          <a:prstGeom prst="roundRect">
            <a:avLst>
              <a:gd name="adj" fmla="val 7500"/>
            </a:avLst>
          </a:prstGeom>
          <a:solidFill>
            <a:srgbClr val="FDF6EC"/>
          </a:solidFill>
          <a:ln w="25400">
            <a:solidFill>
              <a:srgbClr val="C8791A"/>
            </a:solidFill>
            <a:prstDash val="solid"/>
          </a:ln>
        </p:spPr>
      </p:sp>
      <p:sp>
        <p:nvSpPr>
          <p:cNvPr id="21" name="Text 19"/>
          <p:cNvSpPr txBox="1"/>
          <p:nvPr/>
        </p:nvSpPr>
        <p:spPr>
          <a:xfrm>
            <a:off x="960120" y="4928616"/>
            <a:ext cx="27432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WHAT NONE OF THEM DETERMINES</a:t>
            </a:r>
            <a:endParaRPr lang="en-US" sz="1100" dirty="0"/>
          </a:p>
        </p:txBody>
      </p:sp>
      <p:sp>
        <p:nvSpPr>
          <p:cNvPr id="22" name="Text 20"/>
          <p:cNvSpPr txBox="1"/>
          <p:nvPr/>
        </p:nvSpPr>
        <p:spPr>
          <a:xfrm>
            <a:off x="960120" y="5157216"/>
            <a:ext cx="10332720" cy="402336"/>
          </a:xfrm>
          <a:prstGeom prst="rect">
            <a:avLst/>
          </a:prstGeom>
          <a:noFill/>
          <a:ln/>
        </p:spPr>
        <p:txBody>
          <a:bodyPr wrap="square" lIns="0" tIns="0" rIns="0" bIns="0" rtlCol="0" anchor="ctr"/>
          <a:lstStyle/>
          <a:p>
            <a:pPr indent="0" marL="0">
              <a:buNone/>
            </a:pPr>
            <a:r>
              <a:rPr lang="en-US" sz="1350" b="1" dirty="0">
                <a:solidFill>
                  <a:srgbClr val="1B2430"/>
                </a:solidFill>
                <a:latin typeface="Calibri" pitchFamily="34" charset="0"/>
                <a:ea typeface="Calibri" pitchFamily="34" charset="-122"/>
                <a:cs typeface="Calibri" pitchFamily="34" charset="-120"/>
              </a:rPr>
              <a:t>Three available actions, and no record of who is authorized to take any of them.</a:t>
            </a:r>
            <a:endParaRPr lang="en-US" sz="135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are you facing this, and is the authority for that action written down anywhere?</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challenge, and who carries it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valid readings, and no authority recorded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Each department draws a correct conclusion from the same signature, about a different thing.</a:t>
            </a:r>
            <a:endParaRPr lang="en-US" sz="1600" dirty="0"/>
          </a:p>
        </p:txBody>
      </p:sp>
      <p:sp>
        <p:nvSpPr>
          <p:cNvPr id="6" name="Shape 4"/>
          <p:cNvSpPr/>
          <p:nvPr/>
        </p:nvSpPr>
        <p:spPr>
          <a:xfrm>
            <a:off x="685800" y="2514600"/>
            <a:ext cx="5212080" cy="1463040"/>
          </a:xfrm>
          <a:prstGeom prst="roundRect">
            <a:avLst>
              <a:gd name="adj" fmla="val 3750"/>
            </a:avLst>
          </a:prstGeom>
          <a:solidFill>
            <a:srgbClr val="F7F9FB"/>
          </a:solidFill>
          <a:ln w="12700">
            <a:solidFill>
              <a:srgbClr val="DCE2E8"/>
            </a:solidFill>
            <a:prstDash val="solid"/>
          </a:ln>
        </p:spPr>
      </p:sp>
      <p:sp>
        <p:nvSpPr>
          <p:cNvPr id="7" name="Shape 5"/>
          <p:cNvSpPr/>
          <p:nvPr/>
        </p:nvSpPr>
        <p:spPr>
          <a:xfrm>
            <a:off x="960120" y="2788920"/>
            <a:ext cx="457200" cy="457200"/>
          </a:xfrm>
          <a:prstGeom prst="ellipse">
            <a:avLst/>
          </a:prstGeom>
          <a:solidFill>
            <a:srgbClr val="FFFFFF"/>
          </a:solidFill>
          <a:ln w="28575">
            <a:solidFill>
              <a:srgbClr val="C8791A"/>
            </a:solidFill>
            <a:prstDash val="solid"/>
          </a:ln>
        </p:spPr>
      </p:sp>
      <p:sp>
        <p:nvSpPr>
          <p:cNvPr id="8" name="Text 6"/>
          <p:cNvSpPr txBox="1"/>
          <p:nvPr/>
        </p:nvSpPr>
        <p:spPr>
          <a:xfrm>
            <a:off x="960120" y="2788920"/>
            <a:ext cx="457200" cy="457200"/>
          </a:xfrm>
          <a:prstGeom prst="rect">
            <a:avLst/>
          </a:prstGeom>
          <a:noFill/>
          <a:ln/>
        </p:spPr>
        <p:txBody>
          <a:bodyPr wrap="square" lIns="0" tIns="0" rIns="0" bIns="0" rtlCol="0" anchor="ctr"/>
          <a:lstStyle/>
          <a:p>
            <a:pPr algn="ctr" indent="0" marL="0">
              <a:buNone/>
            </a:pPr>
            <a:r>
              <a:rPr lang="en-US" sz="1600" b="1" dirty="0">
                <a:solidFill>
                  <a:srgbClr val="C8791A"/>
                </a:solidFill>
                <a:latin typeface="Cambria" pitchFamily="34" charset="0"/>
                <a:ea typeface="Cambria" pitchFamily="34" charset="-122"/>
                <a:cs typeface="Cambria" pitchFamily="34" charset="-120"/>
              </a:rPr>
              <a:t>1</a:t>
            </a:r>
            <a:endParaRPr lang="en-US" sz="1600" dirty="0"/>
          </a:p>
        </p:txBody>
      </p:sp>
      <p:sp>
        <p:nvSpPr>
          <p:cNvPr id="9" name="Text 7"/>
          <p:cNvSpPr txBox="1"/>
          <p:nvPr/>
        </p:nvSpPr>
        <p:spPr>
          <a:xfrm>
            <a:off x="1600200" y="277063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Security Operations: a compromise</a:t>
            </a:r>
            <a:endParaRPr lang="en-US" sz="1700" dirty="0"/>
          </a:p>
        </p:txBody>
      </p:sp>
      <p:sp>
        <p:nvSpPr>
          <p:cNvPr id="10" name="Text 8"/>
          <p:cNvSpPr txBox="1"/>
          <p:nvPr/>
        </p:nvSpPr>
        <p:spPr>
          <a:xfrm>
            <a:off x="1600200" y="308152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An authority used outside normal hours with no peer review. Required action: suspend the credential.</a:t>
            </a:r>
            <a:endParaRPr lang="en-US" sz="1350" dirty="0"/>
          </a:p>
        </p:txBody>
      </p:sp>
      <p:sp>
        <p:nvSpPr>
          <p:cNvPr id="11" name="Shape 9"/>
          <p:cNvSpPr/>
          <p:nvPr/>
        </p:nvSpPr>
        <p:spPr>
          <a:xfrm>
            <a:off x="6309360" y="2514600"/>
            <a:ext cx="5212080" cy="1463040"/>
          </a:xfrm>
          <a:prstGeom prst="roundRect">
            <a:avLst>
              <a:gd name="adj" fmla="val 3750"/>
            </a:avLst>
          </a:prstGeom>
          <a:solidFill>
            <a:srgbClr val="F7F9FB"/>
          </a:solidFill>
          <a:ln w="12700">
            <a:solidFill>
              <a:srgbClr val="DCE2E8"/>
            </a:solidFill>
            <a:prstDash val="solid"/>
          </a:ln>
        </p:spPr>
      </p:sp>
      <p:sp>
        <p:nvSpPr>
          <p:cNvPr id="12" name="Shape 10"/>
          <p:cNvSpPr/>
          <p:nvPr/>
        </p:nvSpPr>
        <p:spPr>
          <a:xfrm>
            <a:off x="6583680" y="2788920"/>
            <a:ext cx="457200" cy="457200"/>
          </a:xfrm>
          <a:prstGeom prst="ellipse">
            <a:avLst/>
          </a:prstGeom>
          <a:solidFill>
            <a:srgbClr val="FFFFFF"/>
          </a:solidFill>
          <a:ln w="28575">
            <a:solidFill>
              <a:srgbClr val="1C7293"/>
            </a:solidFill>
            <a:prstDash val="solid"/>
          </a:ln>
        </p:spPr>
      </p:sp>
      <p:sp>
        <p:nvSpPr>
          <p:cNvPr id="13" name="Text 11"/>
          <p:cNvSpPr txBox="1"/>
          <p:nvPr/>
        </p:nvSpPr>
        <p:spPr>
          <a:xfrm>
            <a:off x="6583680" y="2788920"/>
            <a:ext cx="457200" cy="457200"/>
          </a:xfrm>
          <a:prstGeom prst="rect">
            <a:avLst/>
          </a:prstGeom>
          <a:noFill/>
          <a:ln/>
        </p:spPr>
        <p:txBody>
          <a:bodyPr wrap="square" lIns="0" tIns="0" rIns="0" bIns="0" rtlCol="0" anchor="ctr"/>
          <a:lstStyle/>
          <a:p>
            <a:pPr algn="ctr" indent="0" marL="0">
              <a:buNone/>
            </a:pPr>
            <a:r>
              <a:rPr lang="en-US" sz="1600" b="1" dirty="0">
                <a:solidFill>
                  <a:srgbClr val="1C7293"/>
                </a:solidFill>
                <a:latin typeface="Cambria" pitchFamily="34" charset="0"/>
                <a:ea typeface="Cambria" pitchFamily="34" charset="-122"/>
                <a:cs typeface="Cambria" pitchFamily="34" charset="-120"/>
              </a:rPr>
              <a:t>2</a:t>
            </a:r>
            <a:endParaRPr lang="en-US" sz="1600" dirty="0"/>
          </a:p>
        </p:txBody>
      </p:sp>
      <p:sp>
        <p:nvSpPr>
          <p:cNvPr id="14" name="Text 12"/>
          <p:cNvSpPr txBox="1"/>
          <p:nvPr/>
        </p:nvSpPr>
        <p:spPr>
          <a:xfrm>
            <a:off x="7223760" y="277063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Satellite Operations: a live vehicle</a:t>
            </a:r>
            <a:endParaRPr lang="en-US" sz="1700" dirty="0"/>
          </a:p>
        </p:txBody>
      </p:sp>
      <p:sp>
        <p:nvSpPr>
          <p:cNvPr id="15" name="Text 13"/>
          <p:cNvSpPr txBox="1"/>
          <p:nvPr/>
        </p:nvSpPr>
        <p:spPr>
          <a:xfrm>
            <a:off x="7223760" y="308152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A controller is commanding a live vehicle. Suspending the credential removes that commanding.</a:t>
            </a:r>
            <a:endParaRPr lang="en-US" sz="1350" dirty="0"/>
          </a:p>
        </p:txBody>
      </p:sp>
      <p:sp>
        <p:nvSpPr>
          <p:cNvPr id="16" name="Shape 14"/>
          <p:cNvSpPr/>
          <p:nvPr/>
        </p:nvSpPr>
        <p:spPr>
          <a:xfrm>
            <a:off x="685800" y="4251960"/>
            <a:ext cx="5212080" cy="1463040"/>
          </a:xfrm>
          <a:prstGeom prst="roundRect">
            <a:avLst>
              <a:gd name="adj" fmla="val 3750"/>
            </a:avLst>
          </a:prstGeom>
          <a:solidFill>
            <a:srgbClr val="F7F9FB"/>
          </a:solidFill>
          <a:ln w="12700">
            <a:solidFill>
              <a:srgbClr val="DCE2E8"/>
            </a:solidFill>
            <a:prstDash val="solid"/>
          </a:ln>
        </p:spPr>
      </p:sp>
      <p:sp>
        <p:nvSpPr>
          <p:cNvPr id="17" name="Shape 15"/>
          <p:cNvSpPr/>
          <p:nvPr/>
        </p:nvSpPr>
        <p:spPr>
          <a:xfrm>
            <a:off x="960120" y="4526280"/>
            <a:ext cx="457200" cy="457200"/>
          </a:xfrm>
          <a:prstGeom prst="ellipse">
            <a:avLst/>
          </a:prstGeom>
          <a:solidFill>
            <a:srgbClr val="FFFFFF"/>
          </a:solidFill>
          <a:ln w="28575">
            <a:solidFill>
              <a:srgbClr val="2E7D5B"/>
            </a:solidFill>
            <a:prstDash val="solid"/>
          </a:ln>
        </p:spPr>
      </p:sp>
      <p:sp>
        <p:nvSpPr>
          <p:cNvPr id="18" name="Text 16"/>
          <p:cNvSpPr txBox="1"/>
          <p:nvPr/>
        </p:nvSpPr>
        <p:spPr>
          <a:xfrm>
            <a:off x="960120" y="4526280"/>
            <a:ext cx="457200" cy="457200"/>
          </a:xfrm>
          <a:prstGeom prst="rect">
            <a:avLst/>
          </a:prstGeom>
          <a:noFill/>
          <a:ln/>
        </p:spPr>
        <p:txBody>
          <a:bodyPr wrap="square" lIns="0" tIns="0" rIns="0" bIns="0" rtlCol="0" anchor="ctr"/>
          <a:lstStyle/>
          <a:p>
            <a:pPr algn="ctr" indent="0" marL="0">
              <a:buNone/>
            </a:pPr>
            <a:r>
              <a:rPr lang="en-US" sz="1600" b="1" dirty="0">
                <a:solidFill>
                  <a:srgbClr val="2E7D5B"/>
                </a:solidFill>
                <a:latin typeface="Cambria" pitchFamily="34" charset="0"/>
                <a:ea typeface="Cambria" pitchFamily="34" charset="-122"/>
                <a:cs typeface="Cambria" pitchFamily="34" charset="-120"/>
              </a:rPr>
              <a:t>3</a:t>
            </a:r>
            <a:endParaRPr lang="en-US" sz="1600" dirty="0"/>
          </a:p>
        </p:txBody>
      </p:sp>
      <p:sp>
        <p:nvSpPr>
          <p:cNvPr id="19" name="Text 17"/>
          <p:cNvSpPr txBox="1"/>
          <p:nvPr/>
        </p:nvSpPr>
        <p:spPr>
          <a:xfrm>
            <a:off x="1600200" y="450799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Design and Engineering: the design</a:t>
            </a:r>
            <a:endParaRPr lang="en-US" sz="1700" dirty="0"/>
          </a:p>
        </p:txBody>
      </p:sp>
      <p:sp>
        <p:nvSpPr>
          <p:cNvPr id="20" name="Text 18"/>
          <p:cNvSpPr txBox="1"/>
          <p:nvPr/>
        </p:nvSpPr>
        <p:spPr>
          <a:xfrm>
            <a:off x="1600200" y="481888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Failover to the second ground site exists. Authority to use it is not recorded.</a:t>
            </a:r>
            <a:endParaRPr lang="en-US" sz="1350" dirty="0"/>
          </a:p>
        </p:txBody>
      </p:sp>
      <p:sp>
        <p:nvSpPr>
          <p:cNvPr id="21" name="Text 19"/>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which of the three is allowed to act first, and what says so?</a:t>
            </a:r>
            <a:endParaRPr lang="en-US" sz="1500" dirty="0"/>
          </a:p>
        </p:txBody>
      </p:sp>
      <p:sp>
        <p:nvSpPr>
          <p:cNvPr id="22" name="Text 20"/>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cost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Four actions the night needs, none of them authorized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Every action this incident needs already has a department that could execute it. Not one has a decider written down.</a:t>
            </a:r>
            <a:endParaRPr lang="en-US" sz="1600" dirty="0"/>
          </a:p>
        </p:txBody>
      </p:sp>
      <p:sp>
        <p:nvSpPr>
          <p:cNvPr id="6" name="Text 4"/>
          <p:cNvSpPr txBox="1"/>
          <p:nvPr/>
        </p:nvSpPr>
        <p:spPr>
          <a:xfrm>
            <a:off x="777240" y="2084832"/>
            <a:ext cx="3928262"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THE ACTION THE NIGHT NEEDS</a:t>
            </a:r>
            <a:endParaRPr lang="en-US" sz="1100" dirty="0"/>
          </a:p>
        </p:txBody>
      </p:sp>
      <p:sp>
        <p:nvSpPr>
          <p:cNvPr id="7" name="Text 5"/>
          <p:cNvSpPr txBox="1"/>
          <p:nvPr/>
        </p:nvSpPr>
        <p:spPr>
          <a:xfrm>
            <a:off x="4842662" y="2084832"/>
            <a:ext cx="307238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IT CHANGES</a:t>
            </a:r>
            <a:endParaRPr lang="en-US" sz="1100" dirty="0"/>
          </a:p>
        </p:txBody>
      </p:sp>
      <p:sp>
        <p:nvSpPr>
          <p:cNvPr id="8" name="Text 6"/>
          <p:cNvSpPr txBox="1"/>
          <p:nvPr/>
        </p:nvSpPr>
        <p:spPr>
          <a:xfrm>
            <a:off x="8052206" y="2084832"/>
            <a:ext cx="328635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WHO MAY AUTHORIZE IT</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3900830"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Suspend the operator credential</a:t>
            </a:r>
            <a:endParaRPr lang="en-US" sz="1300" dirty="0"/>
          </a:p>
        </p:txBody>
      </p:sp>
      <p:sp>
        <p:nvSpPr>
          <p:cNvPr id="11" name="Text 9"/>
          <p:cNvSpPr txBox="1"/>
          <p:nvPr/>
        </p:nvSpPr>
        <p:spPr>
          <a:xfrm>
            <a:off x="4842662" y="2468880"/>
            <a:ext cx="304495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Information-system state</a:t>
            </a:r>
            <a:endParaRPr lang="en-US" sz="1300" dirty="0"/>
          </a:p>
        </p:txBody>
      </p:sp>
      <p:sp>
        <p:nvSpPr>
          <p:cNvPr id="12" name="Text 10"/>
          <p:cNvSpPr txBox="1"/>
          <p:nvPr/>
        </p:nvSpPr>
        <p:spPr>
          <a:xfrm>
            <a:off x="8052206" y="2468880"/>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Not written down</a:t>
            </a:r>
            <a:endParaRPr lang="en-US" sz="1300" dirty="0"/>
          </a:p>
        </p:txBody>
      </p:sp>
      <p:sp>
        <p:nvSpPr>
          <p:cNvPr id="13" name="Shape 11"/>
          <p:cNvSpPr/>
          <p:nvPr/>
        </p:nvSpPr>
        <p:spPr>
          <a:xfrm>
            <a:off x="777240" y="2980944"/>
            <a:ext cx="10698480" cy="539496"/>
          </a:xfrm>
          <a:prstGeom prst="rect">
            <a:avLst/>
          </a:prstGeom>
          <a:solidFill>
            <a:srgbClr val="F7F9FB"/>
          </a:solidFill>
          <a:ln/>
        </p:spPr>
      </p:sp>
      <p:sp>
        <p:nvSpPr>
          <p:cNvPr id="14" name="Text 12"/>
          <p:cNvSpPr txBox="1"/>
          <p:nvPr/>
        </p:nvSpPr>
        <p:spPr>
          <a:xfrm>
            <a:off x="777240" y="3035808"/>
            <a:ext cx="3900830"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Fail commanding to the second site</a:t>
            </a:r>
            <a:endParaRPr lang="en-US" sz="1300" dirty="0"/>
          </a:p>
        </p:txBody>
      </p:sp>
      <p:sp>
        <p:nvSpPr>
          <p:cNvPr id="15" name="Text 13"/>
          <p:cNvSpPr txBox="1"/>
          <p:nvPr/>
        </p:nvSpPr>
        <p:spPr>
          <a:xfrm>
            <a:off x="4842662" y="3035808"/>
            <a:ext cx="304495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Mission operational state</a:t>
            </a:r>
            <a:endParaRPr lang="en-US" sz="1300" dirty="0"/>
          </a:p>
        </p:txBody>
      </p:sp>
      <p:sp>
        <p:nvSpPr>
          <p:cNvPr id="16" name="Text 14"/>
          <p:cNvSpPr txBox="1"/>
          <p:nvPr/>
        </p:nvSpPr>
        <p:spPr>
          <a:xfrm>
            <a:off x="8052206" y="3035808"/>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Not written down</a:t>
            </a:r>
            <a:endParaRPr lang="en-US" sz="1300" dirty="0"/>
          </a:p>
        </p:txBody>
      </p:sp>
      <p:sp>
        <p:nvSpPr>
          <p:cNvPr id="17" name="Text 15"/>
          <p:cNvSpPr txBox="1"/>
          <p:nvPr/>
        </p:nvSpPr>
        <p:spPr>
          <a:xfrm>
            <a:off x="777240" y="3602736"/>
            <a:ext cx="3900830"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Rotate the access-control credentials</a:t>
            </a:r>
            <a:endParaRPr lang="en-US" sz="1300" dirty="0"/>
          </a:p>
        </p:txBody>
      </p:sp>
      <p:sp>
        <p:nvSpPr>
          <p:cNvPr id="18" name="Text 16"/>
          <p:cNvSpPr txBox="1"/>
          <p:nvPr/>
        </p:nvSpPr>
        <p:spPr>
          <a:xfrm>
            <a:off x="4842662" y="3602736"/>
            <a:ext cx="304495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Information-system state</a:t>
            </a:r>
            <a:endParaRPr lang="en-US" sz="1300" dirty="0"/>
          </a:p>
        </p:txBody>
      </p:sp>
      <p:sp>
        <p:nvSpPr>
          <p:cNvPr id="19" name="Text 17"/>
          <p:cNvSpPr txBox="1"/>
          <p:nvPr/>
        </p:nvSpPr>
        <p:spPr>
          <a:xfrm>
            <a:off x="8052206" y="3602736"/>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Not written down</a:t>
            </a:r>
            <a:endParaRPr lang="en-US" sz="1300" dirty="0"/>
          </a:p>
        </p:txBody>
      </p:sp>
      <p:sp>
        <p:nvSpPr>
          <p:cNvPr id="20" name="Shape 18"/>
          <p:cNvSpPr/>
          <p:nvPr/>
        </p:nvSpPr>
        <p:spPr>
          <a:xfrm>
            <a:off x="777240" y="4114800"/>
            <a:ext cx="10698480" cy="539496"/>
          </a:xfrm>
          <a:prstGeom prst="rect">
            <a:avLst/>
          </a:prstGeom>
          <a:solidFill>
            <a:srgbClr val="F7F9FB"/>
          </a:solidFill>
          <a:ln/>
        </p:spPr>
      </p:sp>
      <p:sp>
        <p:nvSpPr>
          <p:cNvPr id="21" name="Text 19"/>
          <p:cNvSpPr txBox="1"/>
          <p:nvPr/>
        </p:nvSpPr>
        <p:spPr>
          <a:xfrm>
            <a:off x="777240" y="4169664"/>
            <a:ext cx="3900830"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Start the regulatory clock</a:t>
            </a:r>
            <a:endParaRPr lang="en-US" sz="1300" dirty="0"/>
          </a:p>
        </p:txBody>
      </p:sp>
      <p:sp>
        <p:nvSpPr>
          <p:cNvPr id="22" name="Text 20"/>
          <p:cNvSpPr txBox="1"/>
          <p:nvPr/>
        </p:nvSpPr>
        <p:spPr>
          <a:xfrm>
            <a:off x="4842662" y="4169664"/>
            <a:ext cx="304495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reporting obligation</a:t>
            </a:r>
            <a:endParaRPr lang="en-US" sz="1300" dirty="0"/>
          </a:p>
        </p:txBody>
      </p:sp>
      <p:sp>
        <p:nvSpPr>
          <p:cNvPr id="23" name="Text 21"/>
          <p:cNvSpPr txBox="1"/>
          <p:nvPr/>
        </p:nvSpPr>
        <p:spPr>
          <a:xfrm>
            <a:off x="8052206" y="4169664"/>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Not written down</a:t>
            </a:r>
            <a:endParaRPr lang="en-US" sz="1300" dirty="0"/>
          </a:p>
        </p:txBody>
      </p:sp>
      <p:sp>
        <p:nvSpPr>
          <p:cNvPr id="24" name="Shape 22"/>
          <p:cNvSpPr/>
          <p:nvPr/>
        </p:nvSpPr>
        <p:spPr>
          <a:xfrm>
            <a:off x="777240" y="4919472"/>
            <a:ext cx="10698480" cy="530352"/>
          </a:xfrm>
          <a:prstGeom prst="roundRect">
            <a:avLst>
              <a:gd name="adj" fmla="val 10345"/>
            </a:avLst>
          </a:prstGeom>
          <a:solidFill>
            <a:srgbClr val="FDF6EC"/>
          </a:solidFill>
          <a:ln w="22225">
            <a:solidFill>
              <a:srgbClr val="C8791A"/>
            </a:solidFill>
            <a:prstDash val="solid"/>
          </a:ln>
        </p:spPr>
      </p:sp>
      <p:sp>
        <p:nvSpPr>
          <p:cNvPr id="25" name="Text 23"/>
          <p:cNvSpPr txBox="1"/>
          <p:nvPr/>
        </p:nvSpPr>
        <p:spPr>
          <a:xfrm>
            <a:off x="960120" y="4983480"/>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6" name="Text 24"/>
          <p:cNvSpPr txBox="1"/>
          <p:nvPr/>
        </p:nvSpPr>
        <p:spPr>
          <a:xfrm>
            <a:off x="960120" y="5193792"/>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NIS2 allows 24 hours to an early warning and 72 to a notification. Neither clock starts until somebody decides.</a:t>
            </a:r>
            <a:endParaRPr lang="en-US" sz="1300" dirty="0"/>
          </a:p>
        </p:txBody>
      </p:sp>
      <p:sp>
        <p:nvSpPr>
          <p:cNvPr id="27" name="Text 25"/>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name the decider for one response action without opening a document?</a:t>
            </a:r>
            <a:endParaRPr lang="en-US" sz="1500" dirty="0"/>
          </a:p>
        </p:txBody>
      </p:sp>
      <p:sp>
        <p:nvSpPr>
          <p:cNvPr id="28" name="Text 26"/>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the challenge</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METEORSTORM ships every detection signature with the actions the organization has already approved, each naming one executor and one decider.</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An action's authority level is read off how hard it is to undo, not off who is most senior in the room at the time.</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at two in the morning?</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Reporting is one of the four stages of the response, so the regulatory clock starts as an approved action rather than as an afterthought.</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organization do that inside the twenty four hours?</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02</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two</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What METEORSTORM brings</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One question that sorts every action into a domain, and the department that executes it.</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A signature and its playbook shipped as one product, in the same directory.</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One executor and one decider per action, and never the same person.</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turn</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effect decides the domain, not where it is taken</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One question sorts every approved action into a domain, and the domain decides which department executes it.</a:t>
            </a:r>
            <a:endParaRPr lang="en-US" sz="1600" dirty="0"/>
          </a:p>
        </p:txBody>
      </p:sp>
      <p:sp>
        <p:nvSpPr>
          <p:cNvPr id="6" name="Shape 4"/>
          <p:cNvSpPr/>
          <p:nvPr/>
        </p:nvSpPr>
        <p:spPr>
          <a:xfrm>
            <a:off x="777240" y="3136392"/>
            <a:ext cx="2743200" cy="1133856"/>
          </a:xfrm>
          <a:prstGeom prst="roundRect">
            <a:avLst>
              <a:gd name="adj" fmla="val 4839"/>
            </a:avLst>
          </a:prstGeom>
          <a:solidFill>
            <a:srgbClr val="F7F9FB"/>
          </a:solidFill>
          <a:ln w="15875">
            <a:solidFill>
              <a:srgbClr val="DCE2E8"/>
            </a:solidFill>
            <a:prstDash val="solid"/>
          </a:ln>
        </p:spPr>
      </p:sp>
      <p:sp>
        <p:nvSpPr>
          <p:cNvPr id="7" name="Text 5"/>
          <p:cNvSpPr txBox="1"/>
          <p:nvPr/>
        </p:nvSpPr>
        <p:spPr>
          <a:xfrm>
            <a:off x="987552" y="3300984"/>
            <a:ext cx="2331720" cy="822960"/>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An approved action is proposed</a:t>
            </a:r>
            <a:endParaRPr lang="en-US" sz="1500" dirty="0"/>
          </a:p>
        </p:txBody>
      </p:sp>
      <p:sp>
        <p:nvSpPr>
          <p:cNvPr id="8" name="Shape 6"/>
          <p:cNvSpPr/>
          <p:nvPr/>
        </p:nvSpPr>
        <p:spPr>
          <a:xfrm>
            <a:off x="3611880" y="3703320"/>
            <a:ext cx="411480" cy="0"/>
          </a:xfrm>
          <a:prstGeom prst="line">
            <a:avLst/>
          </a:prstGeom>
          <a:noFill/>
          <a:ln w="25400">
            <a:solidFill>
              <a:srgbClr val="7C8794"/>
            </a:solidFill>
            <a:prstDash val="solid"/>
            <a:tailEnd type="triangle"/>
          </a:ln>
        </p:spPr>
      </p:sp>
      <p:sp>
        <p:nvSpPr>
          <p:cNvPr id="9" name="Shape 7"/>
          <p:cNvSpPr/>
          <p:nvPr/>
        </p:nvSpPr>
        <p:spPr>
          <a:xfrm>
            <a:off x="4069080" y="2953512"/>
            <a:ext cx="2880360" cy="1499616"/>
          </a:xfrm>
          <a:prstGeom prst="roundRect">
            <a:avLst>
              <a:gd name="adj" fmla="val 3659"/>
            </a:avLst>
          </a:prstGeom>
          <a:solidFill>
            <a:srgbClr val="FDF6EC"/>
          </a:solidFill>
          <a:ln w="28575">
            <a:solidFill>
              <a:srgbClr val="C8791A"/>
            </a:solidFill>
            <a:prstDash val="solid"/>
          </a:ln>
        </p:spPr>
      </p:sp>
      <p:sp>
        <p:nvSpPr>
          <p:cNvPr id="10" name="Text 8"/>
          <p:cNvSpPr txBox="1"/>
          <p:nvPr/>
        </p:nvSpPr>
        <p:spPr>
          <a:xfrm>
            <a:off x="4297680" y="3136392"/>
            <a:ext cx="2468880" cy="603504"/>
          </a:xfrm>
          <a:prstGeom prst="rect">
            <a:avLst/>
          </a:prstGeom>
          <a:noFill/>
          <a:ln/>
        </p:spPr>
        <p:txBody>
          <a:bodyPr wrap="square" lIns="0" tIns="0" rIns="0" bIns="0" rtlCol="0" anchor="ctr"/>
          <a:lstStyle/>
          <a:p>
            <a:pPr indent="0" marL="0">
              <a:buNone/>
            </a:pPr>
            <a:r>
              <a:rPr lang="en-US" sz="1600" b="1" dirty="0">
                <a:solidFill>
                  <a:srgbClr val="1B2430"/>
                </a:solidFill>
                <a:latin typeface="Calibri" pitchFamily="34" charset="0"/>
                <a:ea typeface="Calibri" pitchFamily="34" charset="-122"/>
                <a:cs typeface="Calibri" pitchFamily="34" charset="-120"/>
              </a:rPr>
              <a:t>What does it change?</a:t>
            </a:r>
            <a:endParaRPr lang="en-US" sz="1600" dirty="0"/>
          </a:p>
        </p:txBody>
      </p:sp>
      <p:sp>
        <p:nvSpPr>
          <p:cNvPr id="11" name="Text 9"/>
          <p:cNvSpPr txBox="1"/>
          <p:nvPr/>
        </p:nvSpPr>
        <p:spPr>
          <a:xfrm>
            <a:off x="4297680" y="3739896"/>
            <a:ext cx="2468880" cy="566928"/>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Not where it is taken, and not what verb it uses.</a:t>
            </a:r>
            <a:endParaRPr lang="en-US" sz="1250" dirty="0"/>
          </a:p>
        </p:txBody>
      </p:sp>
      <p:sp>
        <p:nvSpPr>
          <p:cNvPr id="12" name="Shape 10"/>
          <p:cNvSpPr/>
          <p:nvPr/>
        </p:nvSpPr>
        <p:spPr>
          <a:xfrm>
            <a:off x="7040880" y="3703320"/>
            <a:ext cx="411480" cy="0"/>
          </a:xfrm>
          <a:prstGeom prst="line">
            <a:avLst/>
          </a:prstGeom>
          <a:noFill/>
          <a:ln w="25400">
            <a:solidFill>
              <a:srgbClr val="7C8794"/>
            </a:solidFill>
            <a:prstDash val="solid"/>
            <a:tailEnd type="triangle"/>
          </a:ln>
        </p:spPr>
      </p:sp>
      <p:sp>
        <p:nvSpPr>
          <p:cNvPr id="13" name="Shape 11"/>
          <p:cNvSpPr/>
          <p:nvPr/>
        </p:nvSpPr>
        <p:spPr>
          <a:xfrm>
            <a:off x="7452360" y="2962656"/>
            <a:ext cx="0" cy="2103120"/>
          </a:xfrm>
          <a:prstGeom prst="line">
            <a:avLst/>
          </a:prstGeom>
          <a:noFill/>
          <a:ln w="25400">
            <a:solidFill>
              <a:srgbClr val="DCE2E8"/>
            </a:solidFill>
            <a:prstDash val="solid"/>
          </a:ln>
        </p:spPr>
      </p:sp>
      <p:sp>
        <p:nvSpPr>
          <p:cNvPr id="14" name="Shape 12"/>
          <p:cNvSpPr/>
          <p:nvPr/>
        </p:nvSpPr>
        <p:spPr>
          <a:xfrm>
            <a:off x="7452360" y="2962656"/>
            <a:ext cx="320040" cy="0"/>
          </a:xfrm>
          <a:prstGeom prst="line">
            <a:avLst/>
          </a:prstGeom>
          <a:noFill/>
          <a:ln w="25400">
            <a:solidFill>
              <a:srgbClr val="1C7293"/>
            </a:solidFill>
            <a:prstDash val="solid"/>
            <a:tailEnd type="triangle"/>
          </a:ln>
        </p:spPr>
      </p:sp>
      <p:sp>
        <p:nvSpPr>
          <p:cNvPr id="15" name="Shape 13"/>
          <p:cNvSpPr/>
          <p:nvPr/>
        </p:nvSpPr>
        <p:spPr>
          <a:xfrm>
            <a:off x="7818120" y="2395728"/>
            <a:ext cx="3840480" cy="1133856"/>
          </a:xfrm>
          <a:prstGeom prst="roundRect">
            <a:avLst>
              <a:gd name="adj" fmla="val 4839"/>
            </a:avLst>
          </a:prstGeom>
          <a:solidFill>
            <a:srgbClr val="FFFFFF"/>
          </a:solidFill>
          <a:ln w="22225">
            <a:solidFill>
              <a:srgbClr val="1C7293"/>
            </a:solidFill>
            <a:prstDash val="solid"/>
          </a:ln>
        </p:spPr>
      </p:sp>
      <p:sp>
        <p:nvSpPr>
          <p:cNvPr id="16" name="Text 14"/>
          <p:cNvSpPr txBox="1"/>
          <p:nvPr/>
        </p:nvSpPr>
        <p:spPr>
          <a:xfrm>
            <a:off x="8046720" y="2542032"/>
            <a:ext cx="3429000" cy="292608"/>
          </a:xfrm>
          <a:prstGeom prst="rect">
            <a:avLst/>
          </a:prstGeom>
          <a:noFill/>
          <a:ln/>
        </p:spPr>
        <p:txBody>
          <a:bodyPr wrap="square" lIns="0" tIns="0" rIns="0" bIns="0" rtlCol="0" anchor="ctr"/>
          <a:lstStyle/>
          <a:p>
            <a:pPr indent="0" marL="0">
              <a:buNone/>
            </a:pPr>
            <a:r>
              <a:rPr lang="en-US" sz="1500" b="1" dirty="0">
                <a:solidFill>
                  <a:srgbClr val="1C7293"/>
                </a:solidFill>
                <a:latin typeface="Calibri" pitchFamily="34" charset="0"/>
                <a:ea typeface="Calibri" pitchFamily="34" charset="-122"/>
                <a:cs typeface="Calibri" pitchFamily="34" charset="-120"/>
              </a:rPr>
              <a:t>Information-system state</a:t>
            </a:r>
            <a:endParaRPr lang="en-US" sz="1500" dirty="0"/>
          </a:p>
        </p:txBody>
      </p:sp>
      <p:sp>
        <p:nvSpPr>
          <p:cNvPr id="17" name="Text 15"/>
          <p:cNvSpPr txBox="1"/>
          <p:nvPr/>
        </p:nvSpPr>
        <p:spPr>
          <a:xfrm>
            <a:off x="8046720" y="288950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An identity, a credential, an access path, a host, a route, a rule. Security Operations executes.</a:t>
            </a:r>
            <a:endParaRPr lang="en-US" sz="1250" dirty="0"/>
          </a:p>
        </p:txBody>
      </p:sp>
      <p:sp>
        <p:nvSpPr>
          <p:cNvPr id="18" name="Shape 16"/>
          <p:cNvSpPr/>
          <p:nvPr/>
        </p:nvSpPr>
        <p:spPr>
          <a:xfrm>
            <a:off x="7452360" y="5065776"/>
            <a:ext cx="320040" cy="0"/>
          </a:xfrm>
          <a:prstGeom prst="line">
            <a:avLst/>
          </a:prstGeom>
          <a:noFill/>
          <a:ln w="25400">
            <a:solidFill>
              <a:srgbClr val="1C7293"/>
            </a:solidFill>
            <a:prstDash val="solid"/>
            <a:tailEnd type="triangle"/>
          </a:ln>
        </p:spPr>
      </p:sp>
      <p:sp>
        <p:nvSpPr>
          <p:cNvPr id="19" name="Shape 17"/>
          <p:cNvSpPr/>
          <p:nvPr/>
        </p:nvSpPr>
        <p:spPr>
          <a:xfrm>
            <a:off x="7818120" y="4498848"/>
            <a:ext cx="3840480" cy="1133856"/>
          </a:xfrm>
          <a:prstGeom prst="roundRect">
            <a:avLst>
              <a:gd name="adj" fmla="val 4839"/>
            </a:avLst>
          </a:prstGeom>
          <a:solidFill>
            <a:srgbClr val="FFFFFF"/>
          </a:solidFill>
          <a:ln w="22225">
            <a:solidFill>
              <a:srgbClr val="1C7293"/>
            </a:solidFill>
            <a:prstDash val="solid"/>
          </a:ln>
        </p:spPr>
      </p:sp>
      <p:sp>
        <p:nvSpPr>
          <p:cNvPr id="20" name="Text 18"/>
          <p:cNvSpPr txBox="1"/>
          <p:nvPr/>
        </p:nvSpPr>
        <p:spPr>
          <a:xfrm>
            <a:off x="8046720" y="4645152"/>
            <a:ext cx="3429000" cy="292608"/>
          </a:xfrm>
          <a:prstGeom prst="rect">
            <a:avLst/>
          </a:prstGeom>
          <a:noFill/>
          <a:ln/>
        </p:spPr>
        <p:txBody>
          <a:bodyPr wrap="square" lIns="0" tIns="0" rIns="0" bIns="0" rtlCol="0" anchor="ctr"/>
          <a:lstStyle/>
          <a:p>
            <a:pPr indent="0" marL="0">
              <a:buNone/>
            </a:pPr>
            <a:r>
              <a:rPr lang="en-US" sz="1500" b="1" dirty="0">
                <a:solidFill>
                  <a:srgbClr val="1C7293"/>
                </a:solidFill>
                <a:latin typeface="Calibri" pitchFamily="34" charset="0"/>
                <a:ea typeface="Calibri" pitchFamily="34" charset="-122"/>
                <a:cs typeface="Calibri" pitchFamily="34" charset="-120"/>
              </a:rPr>
              <a:t>Mission operational state</a:t>
            </a:r>
            <a:endParaRPr lang="en-US" sz="1500" dirty="0"/>
          </a:p>
        </p:txBody>
      </p:sp>
      <p:sp>
        <p:nvSpPr>
          <p:cNvPr id="21" name="Text 19"/>
          <p:cNvSpPr txBox="1"/>
          <p:nvPr/>
        </p:nvSpPr>
        <p:spPr>
          <a:xfrm>
            <a:off x="8046720" y="499262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What the vehicle does, what the link carries, when a maneuver runs, which redundant side is live. Satellite Operations executes.</a:t>
            </a:r>
            <a:endParaRPr lang="en-US" sz="1250" dirty="0"/>
          </a:p>
        </p:txBody>
      </p:sp>
      <p:sp>
        <p:nvSpPr>
          <p:cNvPr id="22" name="Text 20"/>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sort tonight's four actions into two domains with one question?</a:t>
            </a:r>
            <a:endParaRPr lang="en-US" sz="1500" dirty="0"/>
          </a:p>
        </p:txBody>
      </p:sp>
      <p:sp>
        <p:nvSpPr>
          <p:cNvPr id="23" name="Text 21"/>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The record</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signature and its playbook ship as one product</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The rule is RootA, an open detection rule format. Same directory and stem, so a peer gets both.</a:t>
            </a:r>
            <a:endParaRPr lang="en-US" sz="1600" dirty="0"/>
          </a:p>
        </p:txBody>
      </p:sp>
      <p:sp>
        <p:nvSpPr>
          <p:cNvPr id="6" name="Shape 4"/>
          <p:cNvSpPr/>
          <p:nvPr/>
        </p:nvSpPr>
        <p:spPr>
          <a:xfrm>
            <a:off x="777240" y="2066544"/>
            <a:ext cx="5029200" cy="3419856"/>
          </a:xfrm>
          <a:prstGeom prst="roundRect">
            <a:avLst>
              <a:gd name="adj" fmla="val 1604"/>
            </a:avLst>
          </a:prstGeom>
          <a:solidFill>
            <a:srgbClr val="FFFFFF"/>
          </a:solidFill>
          <a:ln w="19050">
            <a:solidFill>
              <a:srgbClr val="DCE2E8"/>
            </a:solidFill>
            <a:prstDash val="solid"/>
          </a:ln>
        </p:spPr>
      </p:sp>
      <p:sp>
        <p:nvSpPr>
          <p:cNvPr id="7" name="Text 5"/>
          <p:cNvSpPr txBox="1"/>
          <p:nvPr/>
        </p:nvSpPr>
        <p:spPr>
          <a:xfrm>
            <a:off x="1051560" y="2249424"/>
            <a:ext cx="4480560" cy="237744"/>
          </a:xfrm>
          <a:prstGeom prst="rect">
            <a:avLst/>
          </a:prstGeom>
          <a:noFill/>
          <a:ln/>
        </p:spPr>
        <p:txBody>
          <a:bodyPr wrap="square" lIns="0" tIns="0" rIns="0" bIns="0" rtlCol="0" anchor="ctr"/>
          <a:lstStyle/>
          <a:p>
            <a:pPr indent="0" marL="0">
              <a:buNone/>
            </a:pPr>
            <a:r>
              <a:rPr lang="en-US" sz="1100" b="1" spc="160" kern="0" dirty="0">
                <a:solidFill>
                  <a:srgbClr val="1C7293"/>
                </a:solidFill>
                <a:latin typeface="Calibri" pitchFamily="34" charset="0"/>
                <a:ea typeface="Calibri" pitchFamily="34" charset="-122"/>
                <a:cs typeface="Calibri" pitchFamily="34" charset="-120"/>
              </a:rPr>
              <a:t>THE SIGNATURE</a:t>
            </a:r>
            <a:endParaRPr lang="en-US" sz="1100" dirty="0"/>
          </a:p>
        </p:txBody>
      </p:sp>
      <p:sp>
        <p:nvSpPr>
          <p:cNvPr id="8" name="Text 6"/>
          <p:cNvSpPr txBox="1"/>
          <p:nvPr/>
        </p:nvSpPr>
        <p:spPr>
          <a:xfrm>
            <a:off x="1051560" y="2505456"/>
            <a:ext cx="4480560" cy="548640"/>
          </a:xfrm>
          <a:prstGeom prst="rect">
            <a:avLst/>
          </a:prstGeom>
          <a:noFill/>
          <a:ln/>
        </p:spPr>
        <p:txBody>
          <a:bodyPr wrap="square" lIns="0" tIns="0" rIns="0" bIns="0" rtlCol="0" anchor="ctr"/>
          <a:lstStyle/>
          <a:p>
            <a:pPr indent="0" marL="0">
              <a:buNone/>
            </a:pPr>
            <a:r>
              <a:rPr lang="en-US" sz="1650" b="1" dirty="0">
                <a:solidFill>
                  <a:srgbClr val="1B2430"/>
                </a:solidFill>
                <a:latin typeface="Cambria" pitchFamily="34" charset="0"/>
                <a:ea typeface="Cambria" pitchFamily="34" charset="-122"/>
                <a:cs typeface="Cambria" pitchFamily="34" charset="-120"/>
              </a:rPr>
              <a:t>The platform will see it</a:t>
            </a:r>
            <a:endParaRPr lang="en-US" sz="1650" dirty="0"/>
          </a:p>
        </p:txBody>
      </p:sp>
      <p:sp>
        <p:nvSpPr>
          <p:cNvPr id="9" name="Text 7"/>
          <p:cNvSpPr txBox="1"/>
          <p:nvPr/>
        </p:nvSpPr>
        <p:spPr>
          <a:xfrm>
            <a:off x="1051560" y="3035808"/>
            <a:ext cx="4480560" cy="310896"/>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An open wrapper over the query language it was authored in.</a:t>
            </a:r>
            <a:endParaRPr lang="en-US" sz="1250" dirty="0"/>
          </a:p>
        </p:txBody>
      </p:sp>
      <p:sp>
        <p:nvSpPr>
          <p:cNvPr id="10" name="Text 8"/>
          <p:cNvSpPr txBox="1"/>
          <p:nvPr/>
        </p:nvSpPr>
        <p:spPr>
          <a:xfrm>
            <a:off x="1051560" y="3328416"/>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FORMAT</a:t>
            </a:r>
            <a:endParaRPr lang="en-US" sz="1000" dirty="0"/>
          </a:p>
        </p:txBody>
      </p:sp>
      <p:sp>
        <p:nvSpPr>
          <p:cNvPr id="11" name="Text 9"/>
          <p:cNvSpPr txBox="1"/>
          <p:nvPr/>
        </p:nvSpPr>
        <p:spPr>
          <a:xfrm>
            <a:off x="2441448" y="3328416"/>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complete RootA rule</a:t>
            </a:r>
            <a:endParaRPr lang="en-US" sz="1100" dirty="0"/>
          </a:p>
        </p:txBody>
      </p:sp>
      <p:sp>
        <p:nvSpPr>
          <p:cNvPr id="12" name="Text 10"/>
          <p:cNvSpPr txBox="1"/>
          <p:nvPr/>
        </p:nvSpPr>
        <p:spPr>
          <a:xfrm>
            <a:off x="1051560" y="3547872"/>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WATCHES</a:t>
            </a:r>
            <a:endParaRPr lang="en-US" sz="1000" dirty="0"/>
          </a:p>
        </p:txBody>
      </p:sp>
      <p:sp>
        <p:nvSpPr>
          <p:cNvPr id="13" name="Text 11"/>
          <p:cNvSpPr txBox="1"/>
          <p:nvPr/>
        </p:nvSpPr>
        <p:spPr>
          <a:xfrm>
            <a:off x="2441448" y="3547872"/>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one named element</a:t>
            </a:r>
            <a:endParaRPr lang="en-US" sz="1100" dirty="0"/>
          </a:p>
        </p:txBody>
      </p:sp>
      <p:sp>
        <p:nvSpPr>
          <p:cNvPr id="14" name="Text 12"/>
          <p:cNvSpPr txBox="1"/>
          <p:nvPr/>
        </p:nvSpPr>
        <p:spPr>
          <a:xfrm>
            <a:off x="1051560" y="3767328"/>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CARRIES</a:t>
            </a:r>
            <a:endParaRPr lang="en-US" sz="1000" dirty="0"/>
          </a:p>
        </p:txBody>
      </p:sp>
      <p:sp>
        <p:nvSpPr>
          <p:cNvPr id="15" name="Text 13"/>
          <p:cNvSpPr txBox="1"/>
          <p:nvPr/>
        </p:nvSpPr>
        <p:spPr>
          <a:xfrm>
            <a:off x="2441448" y="3767328"/>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the anchor block and</a:t>
            </a:r>
            <a:endParaRPr lang="en-US" sz="1100" dirty="0"/>
          </a:p>
        </p:txBody>
      </p:sp>
      <p:sp>
        <p:nvSpPr>
          <p:cNvPr id="16" name="Text 14"/>
          <p:cNvSpPr txBox="1"/>
          <p:nvPr/>
        </p:nvSpPr>
        <p:spPr>
          <a:xfrm>
            <a:off x="2441448" y="3986784"/>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the parent chain</a:t>
            </a:r>
            <a:endParaRPr lang="en-US" sz="1100" dirty="0"/>
          </a:p>
        </p:txBody>
      </p:sp>
      <p:sp>
        <p:nvSpPr>
          <p:cNvPr id="17" name="Text 15"/>
          <p:cNvSpPr txBox="1"/>
          <p:nvPr/>
        </p:nvSpPr>
        <p:spPr>
          <a:xfrm>
            <a:off x="1051560" y="4206240"/>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BINDS</a:t>
            </a:r>
            <a:endParaRPr lang="en-US" sz="1000" dirty="0"/>
          </a:p>
        </p:txBody>
      </p:sp>
      <p:sp>
        <p:nvSpPr>
          <p:cNvPr id="18" name="Text 16"/>
          <p:cNvSpPr txBox="1"/>
          <p:nvPr/>
        </p:nvSpPr>
        <p:spPr>
          <a:xfrm>
            <a:off x="2441448" y="4206240"/>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meteorstorm.playbook</a:t>
            </a:r>
            <a:endParaRPr lang="en-US" sz="1100" dirty="0"/>
          </a:p>
        </p:txBody>
      </p:sp>
      <p:sp>
        <p:nvSpPr>
          <p:cNvPr id="19" name="Shape 17"/>
          <p:cNvSpPr/>
          <p:nvPr/>
        </p:nvSpPr>
        <p:spPr>
          <a:xfrm>
            <a:off x="1051560" y="4480560"/>
            <a:ext cx="4480560" cy="0"/>
          </a:xfrm>
          <a:prstGeom prst="line">
            <a:avLst/>
          </a:prstGeom>
          <a:noFill/>
          <a:ln w="12700">
            <a:solidFill>
              <a:srgbClr val="DCE2E8"/>
            </a:solidFill>
            <a:prstDash val="solid"/>
          </a:ln>
        </p:spPr>
      </p:sp>
      <p:sp>
        <p:nvSpPr>
          <p:cNvPr id="20" name="Text 18"/>
          <p:cNvSpPr txBox="1"/>
          <p:nvPr/>
        </p:nvSpPr>
        <p:spPr>
          <a:xfrm>
            <a:off x="1051560" y="4572000"/>
            <a:ext cx="4480560" cy="219456"/>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the four-field key, the identifier without its description</a:t>
            </a:r>
            <a:endParaRPr lang="en-US" sz="1000" dirty="0"/>
          </a:p>
        </p:txBody>
      </p:sp>
      <p:sp>
        <p:nvSpPr>
          <p:cNvPr id="21" name="Text 19"/>
          <p:cNvSpPr txBox="1"/>
          <p:nvPr/>
        </p:nvSpPr>
        <p:spPr>
          <a:xfrm>
            <a:off x="1051560" y="4773168"/>
            <a:ext cx="4480560" cy="548640"/>
          </a:xfrm>
          <a:prstGeom prst="rect">
            <a:avLst/>
          </a:prstGeom>
          <a:noFill/>
          <a:ln/>
        </p:spPr>
        <p:txBody>
          <a:bodyPr wrap="square" lIns="0" tIns="0" rIns="0" bIns="0" rtlCol="0" anchor="ctr"/>
          <a:lstStyle/>
          <a:p>
            <a:pPr indent="0" marL="0">
              <a:buNone/>
            </a:pPr>
            <a:r>
              <a:rPr lang="en-US" sz="1000" dirty="0">
                <a:solidFill>
                  <a:srgbClr val="1C7293"/>
                </a:solidFill>
                <a:latin typeface="Courier New" pitchFamily="34" charset="0"/>
                <a:ea typeface="Courier New" pitchFamily="34" charset="-122"/>
                <a:cs typeface="Courier New" pitchFamily="34" charset="-120"/>
              </a:rPr>
              <a:t>AN:DET:Detection Signature:00</a:t>
            </a:r>
            <a:endParaRPr lang="en-US" sz="1000" dirty="0"/>
          </a:p>
        </p:txBody>
      </p:sp>
      <p:sp>
        <p:nvSpPr>
          <p:cNvPr id="22" name="Shape 20"/>
          <p:cNvSpPr/>
          <p:nvPr/>
        </p:nvSpPr>
        <p:spPr>
          <a:xfrm>
            <a:off x="6355080" y="2066544"/>
            <a:ext cx="5029200" cy="3419856"/>
          </a:xfrm>
          <a:prstGeom prst="roundRect">
            <a:avLst>
              <a:gd name="adj" fmla="val 1604"/>
            </a:avLst>
          </a:prstGeom>
          <a:solidFill>
            <a:srgbClr val="FDF6EC"/>
          </a:solidFill>
          <a:ln w="28575">
            <a:solidFill>
              <a:srgbClr val="C8791A"/>
            </a:solidFill>
            <a:prstDash val="solid"/>
          </a:ln>
        </p:spPr>
      </p:sp>
      <p:sp>
        <p:nvSpPr>
          <p:cNvPr id="23" name="Text 21"/>
          <p:cNvSpPr txBox="1"/>
          <p:nvPr/>
        </p:nvSpPr>
        <p:spPr>
          <a:xfrm>
            <a:off x="6629400" y="2249424"/>
            <a:ext cx="4480560" cy="237744"/>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PLAYBOOK</a:t>
            </a:r>
            <a:endParaRPr lang="en-US" sz="1100" dirty="0"/>
          </a:p>
        </p:txBody>
      </p:sp>
      <p:sp>
        <p:nvSpPr>
          <p:cNvPr id="24" name="Text 22"/>
          <p:cNvSpPr txBox="1"/>
          <p:nvPr/>
        </p:nvSpPr>
        <p:spPr>
          <a:xfrm>
            <a:off x="6629400" y="2505456"/>
            <a:ext cx="4480560" cy="548640"/>
          </a:xfrm>
          <a:prstGeom prst="rect">
            <a:avLst/>
          </a:prstGeom>
          <a:noFill/>
          <a:ln/>
        </p:spPr>
        <p:txBody>
          <a:bodyPr wrap="square" lIns="0" tIns="0" rIns="0" bIns="0" rtlCol="0" anchor="ctr"/>
          <a:lstStyle/>
          <a:p>
            <a:pPr indent="0" marL="0">
              <a:buNone/>
            </a:pPr>
            <a:r>
              <a:rPr lang="en-US" sz="1650" b="1" dirty="0">
                <a:solidFill>
                  <a:srgbClr val="1B2430"/>
                </a:solidFill>
                <a:latin typeface="Cambria" pitchFamily="34" charset="0"/>
                <a:ea typeface="Cambria" pitchFamily="34" charset="-122"/>
                <a:cs typeface="Cambria" pitchFamily="34" charset="-120"/>
              </a:rPr>
              <a:t>And this is what you may do</a:t>
            </a:r>
            <a:endParaRPr lang="en-US" sz="1650" dirty="0"/>
          </a:p>
        </p:txBody>
      </p:sp>
      <p:sp>
        <p:nvSpPr>
          <p:cNvPr id="25" name="Text 23"/>
          <p:cNvSpPr txBox="1"/>
          <p:nvPr/>
        </p:nvSpPr>
        <p:spPr>
          <a:xfrm>
            <a:off x="6629400" y="3035808"/>
            <a:ext cx="4480560" cy="310896"/>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What may already be done, who executes, and who decides.</a:t>
            </a:r>
            <a:endParaRPr lang="en-US" sz="1250" dirty="0"/>
          </a:p>
        </p:txBody>
      </p:sp>
      <p:sp>
        <p:nvSpPr>
          <p:cNvPr id="26" name="Text 24"/>
          <p:cNvSpPr txBox="1"/>
          <p:nvPr/>
        </p:nvSpPr>
        <p:spPr>
          <a:xfrm>
            <a:off x="6629400" y="3328416"/>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TRIGGER</a:t>
            </a:r>
            <a:endParaRPr lang="en-US" sz="1000" dirty="0"/>
          </a:p>
        </p:txBody>
      </p:sp>
      <p:sp>
        <p:nvSpPr>
          <p:cNvPr id="27" name="Text 25"/>
          <p:cNvSpPr txBox="1"/>
          <p:nvPr/>
        </p:nvSpPr>
        <p:spPr>
          <a:xfrm>
            <a:off x="8019288" y="3328416"/>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the signature, and the</a:t>
            </a:r>
            <a:endParaRPr lang="en-US" sz="1100" dirty="0"/>
          </a:p>
        </p:txBody>
      </p:sp>
      <p:sp>
        <p:nvSpPr>
          <p:cNvPr id="28" name="Text 26"/>
          <p:cNvSpPr txBox="1"/>
          <p:nvPr/>
        </p:nvSpPr>
        <p:spPr>
          <a:xfrm>
            <a:off x="8019288" y="3547872"/>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confidence it runs at</a:t>
            </a:r>
            <a:endParaRPr lang="en-US" sz="1100" dirty="0"/>
          </a:p>
        </p:txBody>
      </p:sp>
      <p:sp>
        <p:nvSpPr>
          <p:cNvPr id="29" name="Text 27"/>
          <p:cNvSpPr txBox="1"/>
          <p:nvPr/>
        </p:nvSpPr>
        <p:spPr>
          <a:xfrm>
            <a:off x="6629400" y="3767328"/>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STAGES</a:t>
            </a:r>
            <a:endParaRPr lang="en-US" sz="1000" dirty="0"/>
          </a:p>
        </p:txBody>
      </p:sp>
      <p:sp>
        <p:nvSpPr>
          <p:cNvPr id="30" name="Text 28"/>
          <p:cNvSpPr txBox="1"/>
          <p:nvPr/>
        </p:nvSpPr>
        <p:spPr>
          <a:xfrm>
            <a:off x="8019288" y="3767328"/>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assess, contain,</a:t>
            </a:r>
            <a:endParaRPr lang="en-US" sz="1100" dirty="0"/>
          </a:p>
        </p:txBody>
      </p:sp>
      <p:sp>
        <p:nvSpPr>
          <p:cNvPr id="31" name="Text 29"/>
          <p:cNvSpPr txBox="1"/>
          <p:nvPr/>
        </p:nvSpPr>
        <p:spPr>
          <a:xfrm>
            <a:off x="8019288" y="3986784"/>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recover, report</a:t>
            </a:r>
            <a:endParaRPr lang="en-US" sz="1100" dirty="0"/>
          </a:p>
        </p:txBody>
      </p:sp>
      <p:sp>
        <p:nvSpPr>
          <p:cNvPr id="32" name="Text 30"/>
          <p:cNvSpPr txBox="1"/>
          <p:nvPr/>
        </p:nvSpPr>
        <p:spPr>
          <a:xfrm>
            <a:off x="6629400" y="4206240"/>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EVERY ACTION</a:t>
            </a:r>
            <a:endParaRPr lang="en-US" sz="1000" dirty="0"/>
          </a:p>
        </p:txBody>
      </p:sp>
      <p:sp>
        <p:nvSpPr>
          <p:cNvPr id="33" name="Text 31"/>
          <p:cNvSpPr txBox="1"/>
          <p:nvPr/>
        </p:nvSpPr>
        <p:spPr>
          <a:xfrm>
            <a:off x="8019288" y="4206240"/>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element, executor, level</a:t>
            </a:r>
            <a:endParaRPr lang="en-US" sz="1100" dirty="0"/>
          </a:p>
        </p:txBody>
      </p:sp>
      <p:sp>
        <p:nvSpPr>
          <p:cNvPr id="34" name="Shape 32"/>
          <p:cNvSpPr/>
          <p:nvPr/>
        </p:nvSpPr>
        <p:spPr>
          <a:xfrm>
            <a:off x="6629400" y="4480560"/>
            <a:ext cx="4480560" cy="0"/>
          </a:xfrm>
          <a:prstGeom prst="line">
            <a:avLst/>
          </a:prstGeom>
          <a:noFill/>
          <a:ln w="12700">
            <a:solidFill>
              <a:srgbClr val="DCE2E8"/>
            </a:solidFill>
            <a:prstDash val="solid"/>
          </a:ln>
        </p:spPr>
      </p:sp>
      <p:sp>
        <p:nvSpPr>
          <p:cNvPr id="35" name="Text 33"/>
          <p:cNvSpPr txBox="1"/>
          <p:nvPr/>
        </p:nvSpPr>
        <p:spPr>
          <a:xfrm>
            <a:off x="6629400" y="4572000"/>
            <a:ext cx="4480560" cy="219456"/>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ships as</a:t>
            </a:r>
            <a:endParaRPr lang="en-US" sz="1000" dirty="0"/>
          </a:p>
        </p:txBody>
      </p:sp>
      <p:sp>
        <p:nvSpPr>
          <p:cNvPr id="36" name="Text 34"/>
          <p:cNvSpPr txBox="1"/>
          <p:nvPr/>
        </p:nvSpPr>
        <p:spPr>
          <a:xfrm>
            <a:off x="6629400" y="4773168"/>
            <a:ext cx="4480560" cy="548640"/>
          </a:xfrm>
          <a:prstGeom prst="rect">
            <a:avLst/>
          </a:prstGeom>
          <a:noFill/>
          <a:ln/>
        </p:spPr>
        <p:txBody>
          <a:bodyPr wrap="square" lIns="0" tIns="0" rIns="0" bIns="0" rtlCol="0" anchor="ctr"/>
          <a:lstStyle/>
          <a:p>
            <a:pPr indent="0" marL="0">
              <a:buNone/>
            </a:pPr>
            <a:r>
              <a:rPr lang="en-US" sz="1000" dirty="0">
                <a:solidFill>
                  <a:srgbClr val="C8791A"/>
                </a:solidFill>
                <a:latin typeface="Courier New" pitchFamily="34" charset="0"/>
                <a:ea typeface="Courier New" pitchFamily="34" charset="-122"/>
                <a:cs typeface="Courier New" pitchFamily="34" charset="-120"/>
              </a:rPr>
              <a:t>PB-00</a:t>
            </a:r>
            <a:endParaRPr lang="en-US" sz="1000" dirty="0"/>
          </a:p>
        </p:txBody>
      </p:sp>
      <p:sp>
        <p:nvSpPr>
          <p:cNvPr id="37" name="Text 35"/>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ship a detection and its authorized response as one product today?</a:t>
            </a:r>
            <a:endParaRPr lang="en-US" sz="1500" dirty="0"/>
          </a:p>
        </p:txBody>
      </p:sp>
      <p:sp>
        <p:nvSpPr>
          <p:cNvPr id="38" name="Text 36"/>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The authority model</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One executor, one decider, never the same person</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Every action carries a stage, domain, level and two roles. RACI: Responsible executes, Accountable decides.</a:t>
            </a:r>
            <a:endParaRPr lang="en-US" sz="1600" dirty="0"/>
          </a:p>
        </p:txBody>
      </p:sp>
      <p:sp>
        <p:nvSpPr>
          <p:cNvPr id="6" name="Text 4"/>
          <p:cNvSpPr txBox="1"/>
          <p:nvPr/>
        </p:nvSpPr>
        <p:spPr>
          <a:xfrm>
            <a:off x="777240" y="2084832"/>
            <a:ext cx="1574597"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PB-00 ACTION</a:t>
            </a:r>
            <a:endParaRPr lang="en-US" sz="1100" dirty="0"/>
          </a:p>
        </p:txBody>
      </p:sp>
      <p:sp>
        <p:nvSpPr>
          <p:cNvPr id="7" name="Text 5"/>
          <p:cNvSpPr txBox="1"/>
          <p:nvPr/>
        </p:nvSpPr>
        <p:spPr>
          <a:xfrm>
            <a:off x="2488997" y="2084832"/>
            <a:ext cx="1360627"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STAGE</a:t>
            </a:r>
            <a:endParaRPr lang="en-US" sz="1100" dirty="0"/>
          </a:p>
        </p:txBody>
      </p:sp>
      <p:sp>
        <p:nvSpPr>
          <p:cNvPr id="8" name="Text 6"/>
          <p:cNvSpPr txBox="1"/>
          <p:nvPr/>
        </p:nvSpPr>
        <p:spPr>
          <a:xfrm>
            <a:off x="3986784" y="2084832"/>
            <a:ext cx="1360627"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DOMAIN</a:t>
            </a:r>
            <a:endParaRPr lang="en-US" sz="1100" dirty="0"/>
          </a:p>
        </p:txBody>
      </p:sp>
      <p:sp>
        <p:nvSpPr>
          <p:cNvPr id="9" name="Text 7"/>
          <p:cNvSpPr txBox="1"/>
          <p:nvPr/>
        </p:nvSpPr>
        <p:spPr>
          <a:xfrm>
            <a:off x="5484571" y="2084832"/>
            <a:ext cx="1788566"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LEVEL</a:t>
            </a:r>
            <a:endParaRPr lang="en-US" sz="1100" dirty="0"/>
          </a:p>
        </p:txBody>
      </p:sp>
      <p:sp>
        <p:nvSpPr>
          <p:cNvPr id="10" name="Text 8"/>
          <p:cNvSpPr txBox="1"/>
          <p:nvPr/>
        </p:nvSpPr>
        <p:spPr>
          <a:xfrm>
            <a:off x="7410298" y="2084832"/>
            <a:ext cx="1788566"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DECIDES</a:t>
            </a:r>
            <a:endParaRPr lang="en-US" sz="1100" dirty="0"/>
          </a:p>
        </p:txBody>
      </p:sp>
      <p:sp>
        <p:nvSpPr>
          <p:cNvPr id="11" name="Text 9"/>
          <p:cNvSpPr txBox="1"/>
          <p:nvPr/>
        </p:nvSpPr>
        <p:spPr>
          <a:xfrm>
            <a:off x="9336024" y="2084832"/>
            <a:ext cx="2002536"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EXECUTES</a:t>
            </a:r>
            <a:endParaRPr lang="en-US" sz="1100" dirty="0"/>
          </a:p>
        </p:txBody>
      </p:sp>
      <p:sp>
        <p:nvSpPr>
          <p:cNvPr id="12" name="Shape 10"/>
          <p:cNvSpPr/>
          <p:nvPr/>
        </p:nvSpPr>
        <p:spPr>
          <a:xfrm>
            <a:off x="777240" y="2359152"/>
            <a:ext cx="10698480" cy="0"/>
          </a:xfrm>
          <a:prstGeom prst="line">
            <a:avLst/>
          </a:prstGeom>
          <a:noFill/>
          <a:ln w="19050">
            <a:solidFill>
              <a:srgbClr val="1B2430"/>
            </a:solidFill>
            <a:prstDash val="solid"/>
          </a:ln>
        </p:spPr>
      </p:sp>
      <p:sp>
        <p:nvSpPr>
          <p:cNvPr id="13" name="Text 11"/>
          <p:cNvSpPr txBox="1"/>
          <p:nvPr/>
        </p:nvSpPr>
        <p:spPr>
          <a:xfrm>
            <a:off x="777240" y="2468880"/>
            <a:ext cx="1547165"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ACT:01</a:t>
            </a:r>
            <a:endParaRPr lang="en-US" sz="1250" dirty="0"/>
          </a:p>
        </p:txBody>
      </p:sp>
      <p:sp>
        <p:nvSpPr>
          <p:cNvPr id="14" name="Text 12"/>
          <p:cNvSpPr txBox="1"/>
          <p:nvPr/>
        </p:nvSpPr>
        <p:spPr>
          <a:xfrm>
            <a:off x="2488997" y="2468880"/>
            <a:ext cx="1333195"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contain</a:t>
            </a:r>
            <a:endParaRPr lang="en-US" sz="1300" dirty="0"/>
          </a:p>
        </p:txBody>
      </p:sp>
      <p:sp>
        <p:nvSpPr>
          <p:cNvPr id="15" name="Text 13"/>
          <p:cNvSpPr txBox="1"/>
          <p:nvPr/>
        </p:nvSpPr>
        <p:spPr>
          <a:xfrm>
            <a:off x="3986784" y="2468880"/>
            <a:ext cx="1333195"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cyber</a:t>
            </a:r>
            <a:endParaRPr lang="en-US" sz="1300" dirty="0"/>
          </a:p>
        </p:txBody>
      </p:sp>
      <p:sp>
        <p:nvSpPr>
          <p:cNvPr id="16" name="Text 14"/>
          <p:cNvSpPr txBox="1"/>
          <p:nvPr/>
        </p:nvSpPr>
        <p:spPr>
          <a:xfrm>
            <a:off x="5484571" y="2468880"/>
            <a:ext cx="1761134"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solo</a:t>
            </a:r>
            <a:endParaRPr lang="en-US" sz="1300" dirty="0"/>
          </a:p>
        </p:txBody>
      </p:sp>
      <p:sp>
        <p:nvSpPr>
          <p:cNvPr id="17" name="Text 15"/>
          <p:cNvSpPr txBox="1"/>
          <p:nvPr/>
        </p:nvSpPr>
        <p:spPr>
          <a:xfrm>
            <a:off x="7410298" y="2468880"/>
            <a:ext cx="1761134"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Mission Lead</a:t>
            </a:r>
            <a:endParaRPr lang="en-US" sz="1300" dirty="0"/>
          </a:p>
        </p:txBody>
      </p:sp>
      <p:sp>
        <p:nvSpPr>
          <p:cNvPr id="18" name="Text 16"/>
          <p:cNvSpPr txBox="1"/>
          <p:nvPr/>
        </p:nvSpPr>
        <p:spPr>
          <a:xfrm>
            <a:off x="9336024" y="2468880"/>
            <a:ext cx="1975104"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Security Operations</a:t>
            </a:r>
            <a:endParaRPr lang="en-US" sz="1300" dirty="0"/>
          </a:p>
        </p:txBody>
      </p:sp>
      <p:sp>
        <p:nvSpPr>
          <p:cNvPr id="19" name="Shape 17"/>
          <p:cNvSpPr/>
          <p:nvPr/>
        </p:nvSpPr>
        <p:spPr>
          <a:xfrm>
            <a:off x="777240" y="2980944"/>
            <a:ext cx="10698480" cy="539496"/>
          </a:xfrm>
          <a:prstGeom prst="rect">
            <a:avLst/>
          </a:prstGeom>
          <a:solidFill>
            <a:srgbClr val="F7F9FB"/>
          </a:solidFill>
          <a:ln/>
        </p:spPr>
      </p:sp>
      <p:sp>
        <p:nvSpPr>
          <p:cNvPr id="20" name="Text 18"/>
          <p:cNvSpPr txBox="1"/>
          <p:nvPr/>
        </p:nvSpPr>
        <p:spPr>
          <a:xfrm>
            <a:off x="777240" y="3035808"/>
            <a:ext cx="1547165"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ACT:02</a:t>
            </a:r>
            <a:endParaRPr lang="en-US" sz="1250" dirty="0"/>
          </a:p>
        </p:txBody>
      </p:sp>
      <p:sp>
        <p:nvSpPr>
          <p:cNvPr id="21" name="Text 19"/>
          <p:cNvSpPr txBox="1"/>
          <p:nvPr/>
        </p:nvSpPr>
        <p:spPr>
          <a:xfrm>
            <a:off x="2488997" y="3035808"/>
            <a:ext cx="1333195"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contain</a:t>
            </a:r>
            <a:endParaRPr lang="en-US" sz="1300" dirty="0"/>
          </a:p>
        </p:txBody>
      </p:sp>
      <p:sp>
        <p:nvSpPr>
          <p:cNvPr id="22" name="Text 20"/>
          <p:cNvSpPr txBox="1"/>
          <p:nvPr/>
        </p:nvSpPr>
        <p:spPr>
          <a:xfrm>
            <a:off x="3986784" y="3035808"/>
            <a:ext cx="1333195"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cyber</a:t>
            </a:r>
            <a:endParaRPr lang="en-US" sz="1300" dirty="0"/>
          </a:p>
        </p:txBody>
      </p:sp>
      <p:sp>
        <p:nvSpPr>
          <p:cNvPr id="23" name="Text 21"/>
          <p:cNvSpPr txBox="1"/>
          <p:nvPr/>
        </p:nvSpPr>
        <p:spPr>
          <a:xfrm>
            <a:off x="5484571" y="3035808"/>
            <a:ext cx="1761134"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collaborative</a:t>
            </a:r>
            <a:endParaRPr lang="en-US" sz="1300" dirty="0"/>
          </a:p>
        </p:txBody>
      </p:sp>
      <p:sp>
        <p:nvSpPr>
          <p:cNvPr id="24" name="Text 22"/>
          <p:cNvSpPr txBox="1"/>
          <p:nvPr/>
        </p:nvSpPr>
        <p:spPr>
          <a:xfrm>
            <a:off x="7410298" y="3035808"/>
            <a:ext cx="1761134"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Mission Lead</a:t>
            </a:r>
            <a:endParaRPr lang="en-US" sz="1300" dirty="0"/>
          </a:p>
        </p:txBody>
      </p:sp>
      <p:sp>
        <p:nvSpPr>
          <p:cNvPr id="25" name="Text 23"/>
          <p:cNvSpPr txBox="1"/>
          <p:nvPr/>
        </p:nvSpPr>
        <p:spPr>
          <a:xfrm>
            <a:off x="9336024" y="3035808"/>
            <a:ext cx="1975104"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Security Operations</a:t>
            </a:r>
            <a:endParaRPr lang="en-US" sz="1300" dirty="0"/>
          </a:p>
        </p:txBody>
      </p:sp>
      <p:sp>
        <p:nvSpPr>
          <p:cNvPr id="26" name="Text 24"/>
          <p:cNvSpPr txBox="1"/>
          <p:nvPr/>
        </p:nvSpPr>
        <p:spPr>
          <a:xfrm>
            <a:off x="777240" y="3602736"/>
            <a:ext cx="1547165"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ACT:04</a:t>
            </a:r>
            <a:endParaRPr lang="en-US" sz="1250" dirty="0"/>
          </a:p>
        </p:txBody>
      </p:sp>
      <p:sp>
        <p:nvSpPr>
          <p:cNvPr id="27" name="Text 25"/>
          <p:cNvSpPr txBox="1"/>
          <p:nvPr/>
        </p:nvSpPr>
        <p:spPr>
          <a:xfrm>
            <a:off x="2488997" y="3602736"/>
            <a:ext cx="1333195"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recover</a:t>
            </a:r>
            <a:endParaRPr lang="en-US" sz="1300" dirty="0"/>
          </a:p>
        </p:txBody>
      </p:sp>
      <p:sp>
        <p:nvSpPr>
          <p:cNvPr id="28" name="Text 26"/>
          <p:cNvSpPr txBox="1"/>
          <p:nvPr/>
        </p:nvSpPr>
        <p:spPr>
          <a:xfrm>
            <a:off x="3986784" y="3602736"/>
            <a:ext cx="1333195"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space</a:t>
            </a:r>
            <a:endParaRPr lang="en-US" sz="1300" dirty="0"/>
          </a:p>
        </p:txBody>
      </p:sp>
      <p:sp>
        <p:nvSpPr>
          <p:cNvPr id="29" name="Text 27"/>
          <p:cNvSpPr txBox="1"/>
          <p:nvPr/>
        </p:nvSpPr>
        <p:spPr>
          <a:xfrm>
            <a:off x="5484571" y="3602736"/>
            <a:ext cx="1761134"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collaborative</a:t>
            </a:r>
            <a:endParaRPr lang="en-US" sz="1300" dirty="0"/>
          </a:p>
        </p:txBody>
      </p:sp>
      <p:sp>
        <p:nvSpPr>
          <p:cNvPr id="30" name="Text 28"/>
          <p:cNvSpPr txBox="1"/>
          <p:nvPr/>
        </p:nvSpPr>
        <p:spPr>
          <a:xfrm>
            <a:off x="7410298" y="3602736"/>
            <a:ext cx="1761134"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Mission Lead</a:t>
            </a:r>
            <a:endParaRPr lang="en-US" sz="1300" dirty="0"/>
          </a:p>
        </p:txBody>
      </p:sp>
      <p:sp>
        <p:nvSpPr>
          <p:cNvPr id="31" name="Text 29"/>
          <p:cNvSpPr txBox="1"/>
          <p:nvPr/>
        </p:nvSpPr>
        <p:spPr>
          <a:xfrm>
            <a:off x="9336024" y="3602736"/>
            <a:ext cx="1975104"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Satellite Operations</a:t>
            </a:r>
            <a:endParaRPr lang="en-US" sz="1300" dirty="0"/>
          </a:p>
        </p:txBody>
      </p:sp>
      <p:sp>
        <p:nvSpPr>
          <p:cNvPr id="32" name="Shape 30"/>
          <p:cNvSpPr/>
          <p:nvPr/>
        </p:nvSpPr>
        <p:spPr>
          <a:xfrm>
            <a:off x="777240" y="4114800"/>
            <a:ext cx="10698480" cy="539496"/>
          </a:xfrm>
          <a:prstGeom prst="rect">
            <a:avLst/>
          </a:prstGeom>
          <a:solidFill>
            <a:srgbClr val="F7F9FB"/>
          </a:solidFill>
          <a:ln/>
        </p:spPr>
      </p:sp>
      <p:sp>
        <p:nvSpPr>
          <p:cNvPr id="33" name="Text 31"/>
          <p:cNvSpPr txBox="1"/>
          <p:nvPr/>
        </p:nvSpPr>
        <p:spPr>
          <a:xfrm>
            <a:off x="777240" y="4169664"/>
            <a:ext cx="1547165"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ACT:06</a:t>
            </a:r>
            <a:endParaRPr lang="en-US" sz="1250" dirty="0"/>
          </a:p>
        </p:txBody>
      </p:sp>
      <p:sp>
        <p:nvSpPr>
          <p:cNvPr id="34" name="Text 32"/>
          <p:cNvSpPr txBox="1"/>
          <p:nvPr/>
        </p:nvSpPr>
        <p:spPr>
          <a:xfrm>
            <a:off x="2488997" y="4169664"/>
            <a:ext cx="1333195"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report</a:t>
            </a:r>
            <a:endParaRPr lang="en-US" sz="1300" dirty="0"/>
          </a:p>
        </p:txBody>
      </p:sp>
      <p:sp>
        <p:nvSpPr>
          <p:cNvPr id="35" name="Text 33"/>
          <p:cNvSpPr txBox="1"/>
          <p:nvPr/>
        </p:nvSpPr>
        <p:spPr>
          <a:xfrm>
            <a:off x="3986784" y="4169664"/>
            <a:ext cx="1333195"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cyber</a:t>
            </a:r>
            <a:endParaRPr lang="en-US" sz="1300" dirty="0"/>
          </a:p>
        </p:txBody>
      </p:sp>
      <p:sp>
        <p:nvSpPr>
          <p:cNvPr id="36" name="Text 34"/>
          <p:cNvSpPr txBox="1"/>
          <p:nvPr/>
        </p:nvSpPr>
        <p:spPr>
          <a:xfrm>
            <a:off x="5484571" y="4169664"/>
            <a:ext cx="1761134"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escalated</a:t>
            </a:r>
            <a:endParaRPr lang="en-US" sz="1300" dirty="0"/>
          </a:p>
        </p:txBody>
      </p:sp>
      <p:sp>
        <p:nvSpPr>
          <p:cNvPr id="37" name="Text 35"/>
          <p:cNvSpPr txBox="1"/>
          <p:nvPr/>
        </p:nvSpPr>
        <p:spPr>
          <a:xfrm>
            <a:off x="7410298" y="4169664"/>
            <a:ext cx="1761134"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Mission Lead</a:t>
            </a:r>
            <a:endParaRPr lang="en-US" sz="1300" dirty="0"/>
          </a:p>
        </p:txBody>
      </p:sp>
      <p:sp>
        <p:nvSpPr>
          <p:cNvPr id="38" name="Text 36"/>
          <p:cNvSpPr txBox="1"/>
          <p:nvPr/>
        </p:nvSpPr>
        <p:spPr>
          <a:xfrm>
            <a:off x="9336024" y="4169664"/>
            <a:ext cx="1975104"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Security Operations</a:t>
            </a:r>
            <a:endParaRPr lang="en-US" sz="1300" dirty="0"/>
          </a:p>
        </p:txBody>
      </p:sp>
      <p:sp>
        <p:nvSpPr>
          <p:cNvPr id="39" name="Shape 37"/>
          <p:cNvSpPr/>
          <p:nvPr/>
        </p:nvSpPr>
        <p:spPr>
          <a:xfrm>
            <a:off x="777240" y="4919472"/>
            <a:ext cx="10698480" cy="530352"/>
          </a:xfrm>
          <a:prstGeom prst="roundRect">
            <a:avLst>
              <a:gd name="adj" fmla="val 10345"/>
            </a:avLst>
          </a:prstGeom>
          <a:solidFill>
            <a:srgbClr val="FDF6EC"/>
          </a:solidFill>
          <a:ln w="22225">
            <a:solidFill>
              <a:srgbClr val="C8791A"/>
            </a:solidFill>
            <a:prstDash val="solid"/>
          </a:ln>
        </p:spPr>
      </p:sp>
      <p:sp>
        <p:nvSpPr>
          <p:cNvPr id="40" name="Text 38"/>
          <p:cNvSpPr txBox="1"/>
          <p:nvPr/>
        </p:nvSpPr>
        <p:spPr>
          <a:xfrm>
            <a:off x="960120" y="4983480"/>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41" name="Text 39"/>
          <p:cNvSpPr txBox="1"/>
          <p:nvPr/>
        </p:nvSpPr>
        <p:spPr>
          <a:xfrm>
            <a:off x="960120" y="5193792"/>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Reversibility sets the level: solo, collaborative or escalated. Mission Lead is accountable and never executes.</a:t>
            </a:r>
            <a:endParaRPr lang="en-US" sz="1300" dirty="0"/>
          </a:p>
        </p:txBody>
      </p:sp>
      <p:sp>
        <p:nvSpPr>
          <p:cNvPr id="42" name="Text 40"/>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say who decides and who executes for every response action, in writing?</a:t>
            </a:r>
            <a:endParaRPr lang="en-US" sz="1500" dirty="0"/>
          </a:p>
        </p:txBody>
      </p:sp>
      <p:sp>
        <p:nvSpPr>
          <p:cNvPr id="43" name="Text 41"/>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what it brings</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effect test asks what an action changes rather than where it is taken, so it sorts an action on a maritime or aerial asset exactly as it sorts one here.</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without a second rulebook?</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On a deep space leg the same action is harder to undo, because the correction is minutes away, so the reversibility ladder raises its authority level automatically.</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signature is written in RootA, an open vendor-neutral format, so a platform migration is a translation pass rather than rewriting the rule portfolio.</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with the rules you hold today?</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03</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three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In the room</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Six decisions taken on Thursday, and RootA chosen for the next migration.</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objection from Satellite Operations, and the signature it made signable.</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Three rulings, three named owners, and one signature shipped unarmed.</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In the room · the proposal</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 rule format chosen for the next migration, not this one</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Thursday 06 August. The first argument was not about detection at all. It was about the next platform migration.</a:t>
            </a:r>
            <a:endParaRPr lang="en-US" sz="1600" dirty="0"/>
          </a:p>
        </p:txBody>
      </p:sp>
      <p:sp>
        <p:nvSpPr>
          <p:cNvPr id="6" name="Shape 4"/>
          <p:cNvSpPr/>
          <p:nvPr/>
        </p:nvSpPr>
        <p:spPr>
          <a:xfrm>
            <a:off x="2103120" y="2148840"/>
            <a:ext cx="7955280" cy="1143000"/>
          </a:xfrm>
          <a:prstGeom prst="roundRect">
            <a:avLst>
              <a:gd name="adj" fmla="val 6400"/>
            </a:avLst>
          </a:prstGeom>
          <a:solidFill>
            <a:srgbClr val="FDF6EC"/>
          </a:solidFill>
          <a:ln w="28575">
            <a:solidFill>
              <a:srgbClr val="C8791A"/>
            </a:solidFill>
            <a:prstDash val="solid"/>
          </a:ln>
        </p:spPr>
      </p:sp>
      <p:sp>
        <p:nvSpPr>
          <p:cNvPr id="7" name="Text 5"/>
          <p:cNvSpPr txBox="1"/>
          <p:nvPr/>
        </p:nvSpPr>
        <p:spPr>
          <a:xfrm>
            <a:off x="2468880" y="2331720"/>
            <a:ext cx="7223760" cy="402336"/>
          </a:xfrm>
          <a:prstGeom prst="rect">
            <a:avLst/>
          </a:prstGeom>
          <a:noFill/>
          <a:ln/>
        </p:spPr>
        <p:txBody>
          <a:bodyPr wrap="square" lIns="0" tIns="0" rIns="0" bIns="0" rtlCol="0" anchor="ctr"/>
          <a:lstStyle/>
          <a:p>
            <a:pPr algn="ctr" indent="0" marL="0">
              <a:buNone/>
            </a:pPr>
            <a:r>
              <a:rPr lang="en-US" sz="2100" b="1" dirty="0">
                <a:solidFill>
                  <a:srgbClr val="1B2430"/>
                </a:solidFill>
                <a:latin typeface="Cambria" pitchFamily="34" charset="0"/>
                <a:ea typeface="Cambria" pitchFamily="34" charset="-122"/>
                <a:cs typeface="Cambria" pitchFamily="34" charset="-120"/>
              </a:rPr>
              <a:t>Author the signatures in RootA</a:t>
            </a:r>
            <a:endParaRPr lang="en-US" sz="2100" dirty="0"/>
          </a:p>
        </p:txBody>
      </p:sp>
      <p:sp>
        <p:nvSpPr>
          <p:cNvPr id="8" name="Text 6"/>
          <p:cNvSpPr txBox="1"/>
          <p:nvPr/>
        </p:nvSpPr>
        <p:spPr>
          <a:xfrm>
            <a:off x="2468880" y="2807208"/>
            <a:ext cx="7223760" cy="365760"/>
          </a:xfrm>
          <a:prstGeom prst="rect">
            <a:avLst/>
          </a:prstGeom>
          <a:noFill/>
          <a:ln/>
        </p:spPr>
        <p:txBody>
          <a:bodyPr wrap="square" lIns="0" tIns="0" rIns="0" bIns="0" rtlCol="0" anchor="ctr"/>
          <a:lstStyle/>
          <a:p>
            <a:pPr algn="ctr" indent="0" marL="0">
              <a:buNone/>
            </a:pPr>
            <a:r>
              <a:rPr lang="en-US" sz="1300" dirty="0">
                <a:solidFill>
                  <a:srgbClr val="44505E"/>
                </a:solidFill>
                <a:latin typeface="Calibri" pitchFamily="34" charset="0"/>
                <a:ea typeface="Calibri" pitchFamily="34" charset="-122"/>
                <a:cs typeface="Calibri" pitchFamily="34" charset="-120"/>
              </a:rPr>
              <a:t>An open wrapper over whatever native query language the team already writes.</a:t>
            </a:r>
            <a:endParaRPr lang="en-US" sz="1300" dirty="0"/>
          </a:p>
        </p:txBody>
      </p:sp>
      <p:sp>
        <p:nvSpPr>
          <p:cNvPr id="9" name="Shape 7"/>
          <p:cNvSpPr/>
          <p:nvPr/>
        </p:nvSpPr>
        <p:spPr>
          <a:xfrm>
            <a:off x="2450592" y="3364992"/>
            <a:ext cx="0" cy="722376"/>
          </a:xfrm>
          <a:prstGeom prst="line">
            <a:avLst/>
          </a:prstGeom>
          <a:noFill/>
          <a:ln w="25400">
            <a:solidFill>
              <a:srgbClr val="DCE2E8"/>
            </a:solidFill>
            <a:prstDash val="solid"/>
            <a:tailEnd type="triangle"/>
          </a:ln>
        </p:spPr>
      </p:sp>
      <p:sp>
        <p:nvSpPr>
          <p:cNvPr id="10" name="Shape 8"/>
          <p:cNvSpPr/>
          <p:nvPr/>
        </p:nvSpPr>
        <p:spPr>
          <a:xfrm>
            <a:off x="868680" y="4160520"/>
            <a:ext cx="3273552" cy="1417320"/>
          </a:xfrm>
          <a:prstGeom prst="roundRect">
            <a:avLst>
              <a:gd name="adj" fmla="val 3871"/>
            </a:avLst>
          </a:prstGeom>
          <a:solidFill>
            <a:srgbClr val="FFFFFF"/>
          </a:solidFill>
          <a:ln w="22225">
            <a:solidFill>
              <a:srgbClr val="1C7293"/>
            </a:solidFill>
            <a:prstDash val="solid"/>
          </a:ln>
        </p:spPr>
      </p:sp>
      <p:sp>
        <p:nvSpPr>
          <p:cNvPr id="11" name="Text 9"/>
          <p:cNvSpPr txBox="1"/>
          <p:nvPr/>
        </p:nvSpPr>
        <p:spPr>
          <a:xfrm>
            <a:off x="109728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Security Operations</a:t>
            </a:r>
            <a:endParaRPr lang="en-US" sz="1450" dirty="0"/>
          </a:p>
        </p:txBody>
      </p:sp>
      <p:sp>
        <p:nvSpPr>
          <p:cNvPr id="12" name="Text 10"/>
          <p:cNvSpPr txBox="1"/>
          <p:nvPr/>
        </p:nvSpPr>
        <p:spPr>
          <a:xfrm>
            <a:off x="109728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Proposed the current platform's query language first, because that is what the team already knows.</a:t>
            </a:r>
            <a:endParaRPr lang="en-US" sz="1250" dirty="0"/>
          </a:p>
        </p:txBody>
      </p:sp>
      <p:sp>
        <p:nvSpPr>
          <p:cNvPr id="13" name="Shape 11"/>
          <p:cNvSpPr/>
          <p:nvPr/>
        </p:nvSpPr>
        <p:spPr>
          <a:xfrm>
            <a:off x="6016752" y="3364992"/>
            <a:ext cx="0" cy="722376"/>
          </a:xfrm>
          <a:prstGeom prst="line">
            <a:avLst/>
          </a:prstGeom>
          <a:noFill/>
          <a:ln w="25400">
            <a:solidFill>
              <a:srgbClr val="DCE2E8"/>
            </a:solidFill>
            <a:prstDash val="solid"/>
            <a:tailEnd type="triangle"/>
          </a:ln>
        </p:spPr>
      </p:sp>
      <p:sp>
        <p:nvSpPr>
          <p:cNvPr id="14" name="Shape 12"/>
          <p:cNvSpPr/>
          <p:nvPr/>
        </p:nvSpPr>
        <p:spPr>
          <a:xfrm>
            <a:off x="4434840" y="4160520"/>
            <a:ext cx="3273552" cy="1417320"/>
          </a:xfrm>
          <a:prstGeom prst="roundRect">
            <a:avLst>
              <a:gd name="adj" fmla="val 3871"/>
            </a:avLst>
          </a:prstGeom>
          <a:solidFill>
            <a:srgbClr val="FFFFFF"/>
          </a:solidFill>
          <a:ln w="22225">
            <a:solidFill>
              <a:srgbClr val="1C7293"/>
            </a:solidFill>
            <a:prstDash val="solid"/>
          </a:ln>
        </p:spPr>
      </p:sp>
      <p:sp>
        <p:nvSpPr>
          <p:cNvPr id="15" name="Text 13"/>
          <p:cNvSpPr txBox="1"/>
          <p:nvPr/>
        </p:nvSpPr>
        <p:spPr>
          <a:xfrm>
            <a:off x="466344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Design and Engineering</a:t>
            </a:r>
            <a:endParaRPr lang="en-US" sz="1450" dirty="0"/>
          </a:p>
        </p:txBody>
      </p:sp>
      <p:sp>
        <p:nvSpPr>
          <p:cNvPr id="16" name="Text 14"/>
          <p:cNvSpPr txBox="1"/>
          <p:nvPr/>
        </p:nvSpPr>
        <p:spPr>
          <a:xfrm>
            <a:off x="466344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Objected on lifecycle grounds: the platform gets replaced and the whole portfolio would be rewritten.</a:t>
            </a:r>
            <a:endParaRPr lang="en-US" sz="1250" dirty="0"/>
          </a:p>
        </p:txBody>
      </p:sp>
      <p:sp>
        <p:nvSpPr>
          <p:cNvPr id="17" name="Shape 15"/>
          <p:cNvSpPr/>
          <p:nvPr/>
        </p:nvSpPr>
        <p:spPr>
          <a:xfrm>
            <a:off x="9582912" y="3364992"/>
            <a:ext cx="0" cy="722376"/>
          </a:xfrm>
          <a:prstGeom prst="line">
            <a:avLst/>
          </a:prstGeom>
          <a:noFill/>
          <a:ln w="25400">
            <a:solidFill>
              <a:srgbClr val="DCE2E8"/>
            </a:solidFill>
            <a:prstDash val="solid"/>
            <a:tailEnd type="triangle"/>
          </a:ln>
        </p:spPr>
      </p:sp>
      <p:sp>
        <p:nvSpPr>
          <p:cNvPr id="18" name="Shape 16"/>
          <p:cNvSpPr/>
          <p:nvPr/>
        </p:nvSpPr>
        <p:spPr>
          <a:xfrm>
            <a:off x="8001000" y="4160520"/>
            <a:ext cx="3273552" cy="1417320"/>
          </a:xfrm>
          <a:prstGeom prst="roundRect">
            <a:avLst>
              <a:gd name="adj" fmla="val 3871"/>
            </a:avLst>
          </a:prstGeom>
          <a:solidFill>
            <a:srgbClr val="FFFFFF"/>
          </a:solidFill>
          <a:ln w="22225">
            <a:solidFill>
              <a:srgbClr val="1C7293"/>
            </a:solidFill>
            <a:prstDash val="solid"/>
          </a:ln>
        </p:spPr>
      </p:sp>
      <p:sp>
        <p:nvSpPr>
          <p:cNvPr id="19" name="Text 17"/>
          <p:cNvSpPr txBox="1"/>
          <p:nvPr/>
        </p:nvSpPr>
        <p:spPr>
          <a:xfrm>
            <a:off x="822960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SCOR</a:t>
            </a:r>
            <a:endParaRPr lang="en-US" sz="1450" dirty="0"/>
          </a:p>
        </p:txBody>
      </p:sp>
      <p:sp>
        <p:nvSpPr>
          <p:cNvPr id="20" name="Text 18"/>
          <p:cNvSpPr txBox="1"/>
          <p:nvPr/>
        </p:nvSpPr>
        <p:spPr>
          <a:xfrm>
            <a:off x="822960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Added the sharing argument: a rule nobody else can run is a rule nobody else benefits from.</a:t>
            </a:r>
            <a:endParaRPr lang="en-US" sz="1250" dirty="0"/>
          </a:p>
        </p:txBody>
      </p:sp>
      <p:sp>
        <p:nvSpPr>
          <p:cNvPr id="21" name="Text 19"/>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 rule you write this year survive the tool you wrote it in?</a:t>
            </a:r>
            <a:endParaRPr lang="en-US" sz="1500" dirty="0"/>
          </a:p>
        </p:txBody>
      </p:sp>
      <p:sp>
        <p:nvSpPr>
          <p:cNvPr id="22" name="Text 20"/>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In the room · the resistance</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objection Satellite Operations raised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Signature 01 fires on commanding outside normal hours, and he would not sign a rule that suspects a night shift.</a:t>
            </a:r>
            <a:endParaRPr lang="en-US" sz="1600" dirty="0"/>
          </a:p>
        </p:txBody>
      </p:sp>
      <p:sp>
        <p:nvSpPr>
          <p:cNvPr id="6" name="Shape 4"/>
          <p:cNvSpPr/>
          <p:nvPr/>
        </p:nvSpPr>
        <p:spPr>
          <a:xfrm>
            <a:off x="777240" y="3136392"/>
            <a:ext cx="2743200" cy="1133856"/>
          </a:xfrm>
          <a:prstGeom prst="roundRect">
            <a:avLst>
              <a:gd name="adj" fmla="val 4839"/>
            </a:avLst>
          </a:prstGeom>
          <a:solidFill>
            <a:srgbClr val="F7F9FB"/>
          </a:solidFill>
          <a:ln w="15875">
            <a:solidFill>
              <a:srgbClr val="DCE2E8"/>
            </a:solidFill>
            <a:prstDash val="solid"/>
          </a:ln>
        </p:spPr>
      </p:sp>
      <p:sp>
        <p:nvSpPr>
          <p:cNvPr id="7" name="Text 5"/>
          <p:cNvSpPr txBox="1"/>
          <p:nvPr/>
        </p:nvSpPr>
        <p:spPr>
          <a:xfrm>
            <a:off x="987552" y="3300984"/>
            <a:ext cx="2331720" cy="822960"/>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This rule treats a night shift as suspicious</a:t>
            </a:r>
            <a:endParaRPr lang="en-US" sz="1500" dirty="0"/>
          </a:p>
        </p:txBody>
      </p:sp>
      <p:sp>
        <p:nvSpPr>
          <p:cNvPr id="8" name="Shape 6"/>
          <p:cNvSpPr/>
          <p:nvPr/>
        </p:nvSpPr>
        <p:spPr>
          <a:xfrm>
            <a:off x="3611880" y="3703320"/>
            <a:ext cx="411480" cy="0"/>
          </a:xfrm>
          <a:prstGeom prst="line">
            <a:avLst/>
          </a:prstGeom>
          <a:noFill/>
          <a:ln w="25400">
            <a:solidFill>
              <a:srgbClr val="7C8794"/>
            </a:solidFill>
            <a:prstDash val="solid"/>
            <a:tailEnd type="triangle"/>
          </a:ln>
        </p:spPr>
      </p:sp>
      <p:sp>
        <p:nvSpPr>
          <p:cNvPr id="9" name="Shape 7"/>
          <p:cNvSpPr/>
          <p:nvPr/>
        </p:nvSpPr>
        <p:spPr>
          <a:xfrm>
            <a:off x="4069080" y="2953512"/>
            <a:ext cx="2880360" cy="1499616"/>
          </a:xfrm>
          <a:prstGeom prst="roundRect">
            <a:avLst>
              <a:gd name="adj" fmla="val 3659"/>
            </a:avLst>
          </a:prstGeom>
          <a:solidFill>
            <a:srgbClr val="FDF6EC"/>
          </a:solidFill>
          <a:ln w="28575">
            <a:solidFill>
              <a:srgbClr val="C8791A"/>
            </a:solidFill>
            <a:prstDash val="solid"/>
          </a:ln>
        </p:spPr>
      </p:sp>
      <p:sp>
        <p:nvSpPr>
          <p:cNvPr id="10" name="Text 8"/>
          <p:cNvSpPr txBox="1"/>
          <p:nvPr/>
        </p:nvSpPr>
        <p:spPr>
          <a:xfrm>
            <a:off x="4297680" y="3136392"/>
            <a:ext cx="2468880" cy="603504"/>
          </a:xfrm>
          <a:prstGeom prst="rect">
            <a:avLst/>
          </a:prstGeom>
          <a:noFill/>
          <a:ln/>
        </p:spPr>
        <p:txBody>
          <a:bodyPr wrap="square" lIns="0" tIns="0" rIns="0" bIns="0" rtlCol="0" anchor="ctr"/>
          <a:lstStyle/>
          <a:p>
            <a:pPr indent="0" marL="0">
              <a:buNone/>
            </a:pPr>
            <a:r>
              <a:rPr lang="en-US" sz="1600" b="1" dirty="0">
                <a:solidFill>
                  <a:srgbClr val="1B2430"/>
                </a:solidFill>
                <a:latin typeface="Calibri" pitchFamily="34" charset="0"/>
                <a:ea typeface="Calibri" pitchFamily="34" charset="-122"/>
                <a:cs typeface="Calibri" pitchFamily="34" charset="-120"/>
              </a:rPr>
              <a:t>What is the baseline actually built on?</a:t>
            </a:r>
            <a:endParaRPr lang="en-US" sz="1600" dirty="0"/>
          </a:p>
        </p:txBody>
      </p:sp>
      <p:sp>
        <p:nvSpPr>
          <p:cNvPr id="11" name="Text 9"/>
          <p:cNvSpPr txBox="1"/>
          <p:nvPr/>
        </p:nvSpPr>
        <p:spPr>
          <a:xfrm>
            <a:off x="4297680" y="3739896"/>
            <a:ext cx="2468880" cy="566928"/>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Asked of a rule that fires on commanding outside normal hours.</a:t>
            </a:r>
            <a:endParaRPr lang="en-US" sz="1250" dirty="0"/>
          </a:p>
        </p:txBody>
      </p:sp>
      <p:sp>
        <p:nvSpPr>
          <p:cNvPr id="12" name="Shape 10"/>
          <p:cNvSpPr/>
          <p:nvPr/>
        </p:nvSpPr>
        <p:spPr>
          <a:xfrm>
            <a:off x="7040880" y="3703320"/>
            <a:ext cx="411480" cy="0"/>
          </a:xfrm>
          <a:prstGeom prst="line">
            <a:avLst/>
          </a:prstGeom>
          <a:noFill/>
          <a:ln w="25400">
            <a:solidFill>
              <a:srgbClr val="7C8794"/>
            </a:solidFill>
            <a:prstDash val="solid"/>
            <a:tailEnd type="triangle"/>
          </a:ln>
        </p:spPr>
      </p:sp>
      <p:sp>
        <p:nvSpPr>
          <p:cNvPr id="13" name="Shape 11"/>
          <p:cNvSpPr/>
          <p:nvPr/>
        </p:nvSpPr>
        <p:spPr>
          <a:xfrm>
            <a:off x="7452360" y="2962656"/>
            <a:ext cx="0" cy="2103120"/>
          </a:xfrm>
          <a:prstGeom prst="line">
            <a:avLst/>
          </a:prstGeom>
          <a:noFill/>
          <a:ln w="25400">
            <a:solidFill>
              <a:srgbClr val="DCE2E8"/>
            </a:solidFill>
            <a:prstDash val="solid"/>
          </a:ln>
        </p:spPr>
      </p:sp>
      <p:sp>
        <p:nvSpPr>
          <p:cNvPr id="14" name="Shape 12"/>
          <p:cNvSpPr/>
          <p:nvPr/>
        </p:nvSpPr>
        <p:spPr>
          <a:xfrm>
            <a:off x="7452360" y="2962656"/>
            <a:ext cx="320040" cy="0"/>
          </a:xfrm>
          <a:prstGeom prst="line">
            <a:avLst/>
          </a:prstGeom>
          <a:noFill/>
          <a:ln w="25400">
            <a:solidFill>
              <a:srgbClr val="C8791A"/>
            </a:solidFill>
            <a:prstDash val="solid"/>
            <a:tailEnd type="triangle"/>
          </a:ln>
        </p:spPr>
      </p:sp>
      <p:sp>
        <p:nvSpPr>
          <p:cNvPr id="15" name="Shape 13"/>
          <p:cNvSpPr/>
          <p:nvPr/>
        </p:nvSpPr>
        <p:spPr>
          <a:xfrm>
            <a:off x="7818120" y="2395728"/>
            <a:ext cx="3840480" cy="1133856"/>
          </a:xfrm>
          <a:prstGeom prst="roundRect">
            <a:avLst>
              <a:gd name="adj" fmla="val 4839"/>
            </a:avLst>
          </a:prstGeom>
          <a:solidFill>
            <a:srgbClr val="FFFFFF"/>
          </a:solidFill>
          <a:ln w="22225">
            <a:solidFill>
              <a:srgbClr val="C8791A"/>
            </a:solidFill>
            <a:prstDash val="solid"/>
          </a:ln>
        </p:spPr>
      </p:sp>
      <p:sp>
        <p:nvSpPr>
          <p:cNvPr id="16" name="Text 14"/>
          <p:cNvSpPr txBox="1"/>
          <p:nvPr/>
        </p:nvSpPr>
        <p:spPr>
          <a:xfrm>
            <a:off x="8046720" y="2542032"/>
            <a:ext cx="3429000" cy="292608"/>
          </a:xfrm>
          <a:prstGeom prst="rect">
            <a:avLst/>
          </a:prstGeom>
          <a:noFill/>
          <a:ln/>
        </p:spPr>
        <p:txBody>
          <a:bodyPr wrap="square" lIns="0" tIns="0" rIns="0" bIns="0" rtlCol="0" anchor="ctr"/>
          <a:lstStyle/>
          <a:p>
            <a:pPr indent="0" marL="0">
              <a:buNone/>
            </a:pPr>
            <a:r>
              <a:rPr lang="en-US" sz="1500" b="1" dirty="0">
                <a:solidFill>
                  <a:srgbClr val="C8791A"/>
                </a:solidFill>
                <a:latin typeface="Calibri" pitchFamily="34" charset="0"/>
                <a:ea typeface="Calibri" pitchFamily="34" charset="-122"/>
                <a:cs typeface="Calibri" pitchFamily="34" charset="-120"/>
              </a:rPr>
              <a:t>Not the individual</a:t>
            </a:r>
            <a:endParaRPr lang="en-US" sz="1500" dirty="0"/>
          </a:p>
        </p:txBody>
      </p:sp>
      <p:sp>
        <p:nvSpPr>
          <p:cNvPr id="17" name="Text 15"/>
          <p:cNvSpPr txBox="1"/>
          <p:nvPr/>
        </p:nvSpPr>
        <p:spPr>
          <a:xfrm>
            <a:off x="8046720" y="288950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Baselining a named controller is surveillance, and it is what he refused. The rule does not do it.</a:t>
            </a:r>
            <a:endParaRPr lang="en-US" sz="1250" dirty="0"/>
          </a:p>
        </p:txBody>
      </p:sp>
      <p:sp>
        <p:nvSpPr>
          <p:cNvPr id="18" name="Shape 16"/>
          <p:cNvSpPr/>
          <p:nvPr/>
        </p:nvSpPr>
        <p:spPr>
          <a:xfrm>
            <a:off x="7452360" y="5065776"/>
            <a:ext cx="320040" cy="0"/>
          </a:xfrm>
          <a:prstGeom prst="line">
            <a:avLst/>
          </a:prstGeom>
          <a:noFill/>
          <a:ln w="25400">
            <a:solidFill>
              <a:srgbClr val="1C7293"/>
            </a:solidFill>
            <a:prstDash val="solid"/>
            <a:tailEnd type="triangle"/>
          </a:ln>
        </p:spPr>
      </p:sp>
      <p:sp>
        <p:nvSpPr>
          <p:cNvPr id="19" name="Shape 17"/>
          <p:cNvSpPr/>
          <p:nvPr/>
        </p:nvSpPr>
        <p:spPr>
          <a:xfrm>
            <a:off x="7818120" y="4498848"/>
            <a:ext cx="3840480" cy="1133856"/>
          </a:xfrm>
          <a:prstGeom prst="roundRect">
            <a:avLst>
              <a:gd name="adj" fmla="val 4839"/>
            </a:avLst>
          </a:prstGeom>
          <a:solidFill>
            <a:srgbClr val="FFFFFF"/>
          </a:solidFill>
          <a:ln w="22225">
            <a:solidFill>
              <a:srgbClr val="1C7293"/>
            </a:solidFill>
            <a:prstDash val="solid"/>
          </a:ln>
        </p:spPr>
      </p:sp>
      <p:sp>
        <p:nvSpPr>
          <p:cNvPr id="20" name="Text 18"/>
          <p:cNvSpPr txBox="1"/>
          <p:nvPr/>
        </p:nvSpPr>
        <p:spPr>
          <a:xfrm>
            <a:off x="8046720" y="4645152"/>
            <a:ext cx="3429000" cy="292608"/>
          </a:xfrm>
          <a:prstGeom prst="rect">
            <a:avLst/>
          </a:prstGeom>
          <a:noFill/>
          <a:ln/>
        </p:spPr>
        <p:txBody>
          <a:bodyPr wrap="square" lIns="0" tIns="0" rIns="0" bIns="0" rtlCol="0" anchor="ctr"/>
          <a:lstStyle/>
          <a:p>
            <a:pPr indent="0" marL="0">
              <a:buNone/>
            </a:pPr>
            <a:r>
              <a:rPr lang="en-US" sz="1500" b="1" dirty="0">
                <a:solidFill>
                  <a:srgbClr val="1C7293"/>
                </a:solidFill>
                <a:latin typeface="Calibri" pitchFamily="34" charset="0"/>
                <a:ea typeface="Calibri" pitchFamily="34" charset="-122"/>
                <a:cs typeface="Calibri" pitchFamily="34" charset="-120"/>
              </a:rPr>
              <a:t>The role and the shift</a:t>
            </a:r>
            <a:endParaRPr lang="en-US" sz="1500" dirty="0"/>
          </a:p>
        </p:txBody>
      </p:sp>
      <p:sp>
        <p:nvSpPr>
          <p:cNvPr id="21" name="Text 19"/>
          <p:cNvSpPr txBox="1"/>
          <p:nvPr/>
        </p:nvSpPr>
        <p:spPr>
          <a:xfrm>
            <a:off x="8046720" y="499262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Baseline the role and its rostered pattern, and ship the known false positives inside the rule itself.</a:t>
            </a:r>
            <a:endParaRPr lang="en-US" sz="1250" dirty="0"/>
          </a:p>
        </p:txBody>
      </p:sp>
      <p:sp>
        <p:nvSpPr>
          <p:cNvPr id="22" name="Text 20"/>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 behavioral rule be written without baselining a named person?</a:t>
            </a:r>
            <a:endParaRPr lang="en-US" sz="1500" dirty="0"/>
          </a:p>
        </p:txBody>
      </p:sp>
      <p:sp>
        <p:nvSpPr>
          <p:cNvPr id="23" name="Text 21"/>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room · the ruling</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What settled it, who owns it, what was carried forward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A ruling names an owner. A rule written against a source that does not exist yet ships, with its dependency stated.</a:t>
            </a:r>
            <a:endParaRPr lang="en-US" sz="1600" dirty="0"/>
          </a:p>
        </p:txBody>
      </p:sp>
      <p:sp>
        <p:nvSpPr>
          <p:cNvPr id="6" name="Text 4"/>
          <p:cNvSpPr txBox="1"/>
          <p:nvPr/>
        </p:nvSpPr>
        <p:spPr>
          <a:xfrm>
            <a:off x="777240" y="2084832"/>
            <a:ext cx="4356202"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THE RULING</a:t>
            </a:r>
            <a:endParaRPr lang="en-US" sz="1100" dirty="0"/>
          </a:p>
        </p:txBody>
      </p:sp>
      <p:sp>
        <p:nvSpPr>
          <p:cNvPr id="7" name="Text 5"/>
          <p:cNvSpPr txBox="1"/>
          <p:nvPr/>
        </p:nvSpPr>
        <p:spPr>
          <a:xfrm>
            <a:off x="5270602" y="2084832"/>
            <a:ext cx="2644445"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OWNER</a:t>
            </a:r>
            <a:endParaRPr lang="en-US" sz="1100" dirty="0"/>
          </a:p>
        </p:txBody>
      </p:sp>
      <p:sp>
        <p:nvSpPr>
          <p:cNvPr id="8" name="Text 6"/>
          <p:cNvSpPr txBox="1"/>
          <p:nvPr/>
        </p:nvSpPr>
        <p:spPr>
          <a:xfrm>
            <a:off x="8052206" y="2084832"/>
            <a:ext cx="328635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CARRIED FORWARD</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Signatures are authored in RootA, not a vendor dialect</a:t>
            </a:r>
            <a:endParaRPr lang="en-US" sz="1300" dirty="0"/>
          </a:p>
        </p:txBody>
      </p:sp>
      <p:sp>
        <p:nvSpPr>
          <p:cNvPr id="11" name="Text 9"/>
          <p:cNvSpPr txBox="1"/>
          <p:nvPr/>
        </p:nvSpPr>
        <p:spPr>
          <a:xfrm>
            <a:off x="5270602" y="2468880"/>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Security Operations Center</a:t>
            </a:r>
            <a:endParaRPr lang="en-US" sz="1300" dirty="0"/>
          </a:p>
        </p:txBody>
      </p:sp>
      <p:sp>
        <p:nvSpPr>
          <p:cNvPr id="12" name="Text 10"/>
          <p:cNvSpPr txBox="1"/>
          <p:nvPr/>
        </p:nvSpPr>
        <p:spPr>
          <a:xfrm>
            <a:off x="8052206" y="2468880"/>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migration becomes a translation pass</a:t>
            </a:r>
            <a:endParaRPr lang="en-US" sz="1300" dirty="0"/>
          </a:p>
        </p:txBody>
      </p:sp>
      <p:sp>
        <p:nvSpPr>
          <p:cNvPr id="13" name="Shape 11"/>
          <p:cNvSpPr/>
          <p:nvPr/>
        </p:nvSpPr>
        <p:spPr>
          <a:xfrm>
            <a:off x="777240" y="2980944"/>
            <a:ext cx="10698480" cy="539496"/>
          </a:xfrm>
          <a:prstGeom prst="rect">
            <a:avLst/>
          </a:prstGeom>
          <a:solidFill>
            <a:srgbClr val="F7F9FB"/>
          </a:solidFill>
          <a:ln/>
        </p:spPr>
      </p:sp>
      <p:sp>
        <p:nvSpPr>
          <p:cNvPr id="14" name="Text 12"/>
          <p:cNvSpPr txBox="1"/>
          <p:nvPr/>
        </p:nvSpPr>
        <p:spPr>
          <a:xfrm>
            <a:off x="777240" y="3035808"/>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Baseline the role and the shift, never the individual</a:t>
            </a:r>
            <a:endParaRPr lang="en-US" sz="1300" dirty="0"/>
          </a:p>
        </p:txBody>
      </p:sp>
      <p:sp>
        <p:nvSpPr>
          <p:cNvPr id="15" name="Text 13"/>
          <p:cNvSpPr txBox="1"/>
          <p:nvPr/>
        </p:nvSpPr>
        <p:spPr>
          <a:xfrm>
            <a:off x="5270602" y="3035808"/>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Satellite Operations</a:t>
            </a:r>
            <a:endParaRPr lang="en-US" sz="1300" dirty="0"/>
          </a:p>
        </p:txBody>
      </p:sp>
      <p:sp>
        <p:nvSpPr>
          <p:cNvPr id="16" name="Text 14"/>
          <p:cNvSpPr txBox="1"/>
          <p:nvPr/>
        </p:nvSpPr>
        <p:spPr>
          <a:xfrm>
            <a:off x="8052206" y="3035808"/>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baselines and the peer-review tagging</a:t>
            </a:r>
            <a:endParaRPr lang="en-US" sz="1300" dirty="0"/>
          </a:p>
        </p:txBody>
      </p:sp>
      <p:sp>
        <p:nvSpPr>
          <p:cNvPr id="17" name="Text 15"/>
          <p:cNvSpPr txBox="1"/>
          <p:nvPr/>
        </p:nvSpPr>
        <p:spPr>
          <a:xfrm>
            <a:off x="777240" y="3602736"/>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Signature 03 ships unarmed, with its dependency stated</a:t>
            </a:r>
            <a:endParaRPr lang="en-US" sz="1300" dirty="0"/>
          </a:p>
        </p:txBody>
      </p:sp>
      <p:sp>
        <p:nvSpPr>
          <p:cNvPr id="18" name="Text 16"/>
          <p:cNvSpPr txBox="1"/>
          <p:nvPr/>
        </p:nvSpPr>
        <p:spPr>
          <a:xfrm>
            <a:off x="5270602" y="3602736"/>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Satellite Design and Engineering</a:t>
            </a:r>
            <a:endParaRPr lang="en-US" sz="1300" dirty="0"/>
          </a:p>
        </p:txBody>
      </p:sp>
      <p:sp>
        <p:nvSpPr>
          <p:cNvPr id="19" name="Text 17"/>
          <p:cNvSpPr txBox="1"/>
          <p:nvPr/>
        </p:nvSpPr>
        <p:spPr>
          <a:xfrm>
            <a:off x="8052206" y="3602736"/>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Measured boot goes to Day 5 as a cost</a:t>
            </a:r>
            <a:endParaRPr lang="en-US" sz="1300" dirty="0"/>
          </a:p>
        </p:txBody>
      </p:sp>
      <p:sp>
        <p:nvSpPr>
          <p:cNvPr id="20" name="Shape 18"/>
          <p:cNvSpPr/>
          <p:nvPr/>
        </p:nvSpPr>
        <p:spPr>
          <a:xfrm>
            <a:off x="777240" y="4352544"/>
            <a:ext cx="10698480" cy="530352"/>
          </a:xfrm>
          <a:prstGeom prst="roundRect">
            <a:avLst>
              <a:gd name="adj" fmla="val 10345"/>
            </a:avLst>
          </a:prstGeom>
          <a:solidFill>
            <a:srgbClr val="FDF6EC"/>
          </a:solidFill>
          <a:ln w="22225">
            <a:solidFill>
              <a:srgbClr val="C8791A"/>
            </a:solidFill>
            <a:prstDash val="solid"/>
          </a:ln>
        </p:spPr>
      </p:sp>
      <p:sp>
        <p:nvSpPr>
          <p:cNvPr id="21" name="Text 19"/>
          <p:cNvSpPr txBox="1"/>
          <p:nvPr/>
        </p:nvSpPr>
        <p:spPr>
          <a:xfrm>
            <a:off x="960120" y="4416552"/>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2" name="Text 20"/>
          <p:cNvSpPr txBox="1"/>
          <p:nvPr/>
        </p:nvSpPr>
        <p:spPr>
          <a:xfrm>
            <a:off x="960120" y="4626864"/>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Writing the rule is what makes a missing capability visible as a cost rather than an abstraction.</a:t>
            </a:r>
            <a:endParaRPr lang="en-US" sz="130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ship a rule that cannot fire yet, and say so on the record?</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the judgment</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METEORSTORM baselines the role and the rostered shift rather than the named individual, so a behavioral rule is signable by the department it watches.</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signature ships with its known false positives written inside it, so an on-call analyst reading it at two in the morning is not guessing.</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with the rules already deployed?</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rule written against a source the platform does not have still ships, with the dependency stated, which turns a missing capability into a funded line.</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organization record an unauthorized action, and still act?</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04</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four</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Real world tools</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signature as a MISP event, tagged meteorstorm:AN=AN-DET.</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element watched, carried on AN:DET:Detection Signature:00 as an attribute.</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same entry in Maltego, the signature on that same element.</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work center</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One event, tagged meteorstorm:AN=AN-DET</a:t>
            </a:r>
            <a:endParaRPr lang="en-US" sz="3200" dirty="0"/>
          </a:p>
        </p:txBody>
      </p:sp>
      <p:sp>
        <p:nvSpPr>
          <p:cNvPr id="5" name="Text 3"/>
          <p:cNvSpPr txBox="1"/>
          <p:nvPr/>
        </p:nvSpPr>
        <p:spPr>
          <a:xfrm>
            <a:off x="777240" y="1975104"/>
            <a:ext cx="10698480" cy="365760"/>
          </a:xfrm>
          <a:prstGeom prst="rect">
            <a:avLst/>
          </a:prstGeom>
          <a:noFill/>
          <a:ln/>
        </p:spPr>
        <p:txBody>
          <a:bodyPr wrap="square" lIns="0" tIns="0" rIns="0" bIns="0" rtlCol="0" anchor="ctr"/>
          <a:lstStyle/>
          <a:p>
            <a:pPr indent="0" marL="0">
              <a:buNone/>
            </a:pPr>
            <a:r>
              <a:rPr lang="en-US" sz="2000" b="1" dirty="0">
                <a:solidFill>
                  <a:srgbClr val="1B2430"/>
                </a:solidFill>
                <a:latin typeface="Cambria" pitchFamily="34" charset="0"/>
                <a:ea typeface="Cambria" pitchFamily="34" charset="-122"/>
                <a:cs typeface="Cambria" pitchFamily="34" charset="-120"/>
              </a:rPr>
              <a:t>The rule is the event. The TDM and the playbook, PB-00, are attributes beside it.</a:t>
            </a:r>
            <a:endParaRPr lang="en-US" sz="2000" dirty="0"/>
          </a:p>
        </p:txBody>
      </p:sp>
      <p:sp>
        <p:nvSpPr>
          <p:cNvPr id="6" name="Shape 4"/>
          <p:cNvSpPr/>
          <p:nvPr/>
        </p:nvSpPr>
        <p:spPr>
          <a:xfrm>
            <a:off x="722376" y="2340864"/>
            <a:ext cx="10808208" cy="3236976"/>
          </a:xfrm>
          <a:prstGeom prst="rect">
            <a:avLst/>
          </a:prstGeom>
          <a:solidFill>
            <a:srgbClr val="FFFFFF"/>
          </a:solidFill>
          <a:ln w="12700">
            <a:solidFill>
              <a:srgbClr val="DCE2E8"/>
            </a:solidFill>
            <a:prstDash val="solid"/>
          </a:ln>
        </p:spPr>
      </p:sp>
      <p:pic>
        <p:nvPicPr>
          <p:cNvPr id="7" name="Image 0" descr="figures/cap-m4-misp-event-new.png">    </p:cNvPr>
          <p:cNvPicPr>
            <a:picLocks noChangeAspect="1"/>
          </p:cNvPicPr>
          <p:nvPr/>
        </p:nvPicPr>
        <p:blipFill>
          <a:blip r:embed="rId1"/>
          <a:stretch>
            <a:fillRect/>
          </a:stretch>
        </p:blipFill>
        <p:spPr>
          <a:xfrm>
            <a:off x="777240" y="3060080"/>
            <a:ext cx="10698480" cy="1798544"/>
          </a:xfrm>
          <a:prstGeom prst="rect">
            <a:avLst/>
          </a:prstGeom>
        </p:spPr>
      </p:pic>
      <p:sp>
        <p:nvSpPr>
          <p:cNvPr id="8" name="Text 5"/>
          <p:cNvSpPr txBox="1"/>
          <p:nvPr/>
        </p:nvSpPr>
        <p:spPr>
          <a:xfrm>
            <a:off x="777240" y="5632704"/>
            <a:ext cx="10698480" cy="274320"/>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MISP 2.5.45, event 30, AN:DET:Detection Signature:00, 2026-09-15. Event metadata rows collapsed so tags and attributes sit together.</a:t>
            </a:r>
            <a:endParaRPr lang="en-US" sz="1100" dirty="0"/>
          </a:p>
        </p:txBody>
      </p:sp>
      <p:sp>
        <p:nvSpPr>
          <p:cNvPr id="9" name="Text 6"/>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are you allowed to run MISP here, and if not, could your platform take the taxonomy file?</a:t>
            </a:r>
            <a:endParaRPr lang="en-US" sz="1500" dirty="0"/>
          </a:p>
        </p:txBody>
      </p:sp>
      <p:sp>
        <p:nvSpPr>
          <p:cNvPr id="10" name="Text 7"/>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work center</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AN:DET:Detection Signature:00 watches one element</a:t>
            </a:r>
            <a:endParaRPr lang="en-US" sz="3200" dirty="0"/>
          </a:p>
        </p:txBody>
      </p:sp>
      <p:sp>
        <p:nvSpPr>
          <p:cNvPr id="5" name="Shape 3"/>
          <p:cNvSpPr/>
          <p:nvPr/>
        </p:nvSpPr>
        <p:spPr>
          <a:xfrm>
            <a:off x="5385816" y="1819656"/>
            <a:ext cx="6190488" cy="3566160"/>
          </a:xfrm>
          <a:prstGeom prst="rect">
            <a:avLst/>
          </a:prstGeom>
          <a:solidFill>
            <a:srgbClr val="FFFFFF"/>
          </a:solidFill>
          <a:ln w="12700">
            <a:solidFill>
              <a:srgbClr val="DCE2E8"/>
            </a:solidFill>
            <a:prstDash val="solid"/>
          </a:ln>
        </p:spPr>
      </p:sp>
      <p:pic>
        <p:nvPicPr>
          <p:cNvPr id="6" name="Image 0" descr="figures/cap-m4-maltego.png">    </p:cNvPr>
          <p:cNvPicPr>
            <a:picLocks noChangeAspect="1"/>
          </p:cNvPicPr>
          <p:nvPr/>
        </p:nvPicPr>
        <p:blipFill>
          <a:blip r:embed="rId1"/>
          <a:srcRect l="0" r="0" t="0" b="0"/>
          <a:stretch/>
        </p:blipFill>
        <p:spPr>
          <a:xfrm>
            <a:off x="5440680" y="1874520"/>
            <a:ext cx="6080760" cy="3456432"/>
          </a:xfrm>
          <a:prstGeom prst="rect">
            <a:avLst/>
          </a:prstGeom>
        </p:spPr>
      </p:pic>
      <p:sp>
        <p:nvSpPr>
          <p:cNvPr id="7" name="Text 4"/>
          <p:cNvSpPr txBox="1"/>
          <p:nvPr/>
        </p:nvSpPr>
        <p:spPr>
          <a:xfrm>
            <a:off x="5440680" y="5440680"/>
            <a:ext cx="6080760" cy="402336"/>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Maltego Graph 4.11.2 with the Maltego for Space pack, 2026-09-15. AN:DET:Detection Signature:00 selected.</a:t>
            </a:r>
            <a:endParaRPr lang="en-US" sz="1100" dirty="0"/>
          </a:p>
        </p:txBody>
      </p:sp>
      <p:sp>
        <p:nvSpPr>
          <p:cNvPr id="8" name="Text 5"/>
          <p:cNvSpPr txBox="1"/>
          <p:nvPr/>
        </p:nvSpPr>
        <p:spPr>
          <a:xfrm>
            <a:off x="777240" y="2103120"/>
            <a:ext cx="4343400" cy="1005840"/>
          </a:xfrm>
          <a:prstGeom prst="rect">
            <a:avLst/>
          </a:prstGeom>
          <a:noFill/>
          <a:ln/>
        </p:spPr>
        <p:txBody>
          <a:bodyPr wrap="square" lIns="0" tIns="0" rIns="0" bIns="0" rtlCol="0" anchor="ctr"/>
          <a:lstStyle/>
          <a:p>
            <a:pPr indent="0" marL="0">
              <a:buNone/>
            </a:pPr>
            <a:r>
              <a:rPr lang="en-US" sz="2100" b="1" dirty="0">
                <a:solidFill>
                  <a:srgbClr val="1B2430"/>
                </a:solidFill>
                <a:latin typeface="Cambria" pitchFamily="34" charset="0"/>
                <a:ea typeface="Cambria" pitchFamily="34" charset="-122"/>
                <a:cs typeface="Cambria" pitchFamily="34" charset="-120"/>
              </a:rPr>
              <a:t>The signature watches what the threat targeted.</a:t>
            </a:r>
            <a:endParaRPr lang="en-US" sz="2100" dirty="0"/>
          </a:p>
        </p:txBody>
      </p:sp>
      <p:sp>
        <p:nvSpPr>
          <p:cNvPr id="9" name="Shape 6"/>
          <p:cNvSpPr/>
          <p:nvPr/>
        </p:nvSpPr>
        <p:spPr>
          <a:xfrm>
            <a:off x="777240" y="3310128"/>
            <a:ext cx="420624" cy="420624"/>
          </a:xfrm>
          <a:prstGeom prst="ellipse">
            <a:avLst/>
          </a:prstGeom>
          <a:solidFill>
            <a:srgbClr val="FFFFFF"/>
          </a:solidFill>
          <a:ln w="28575">
            <a:solidFill>
              <a:srgbClr val="C8791A"/>
            </a:solidFill>
            <a:prstDash val="solid"/>
          </a:ln>
        </p:spPr>
      </p:sp>
      <p:sp>
        <p:nvSpPr>
          <p:cNvPr id="10" name="Text 7"/>
          <p:cNvSpPr txBox="1"/>
          <p:nvPr/>
        </p:nvSpPr>
        <p:spPr>
          <a:xfrm>
            <a:off x="777240" y="3310128"/>
            <a:ext cx="420624" cy="420624"/>
          </a:xfrm>
          <a:prstGeom prst="rect">
            <a:avLst/>
          </a:prstGeom>
          <a:noFill/>
          <a:ln/>
        </p:spPr>
        <p:txBody>
          <a:bodyPr wrap="square" lIns="0" tIns="0" rIns="0" bIns="0" rtlCol="0" anchor="ctr"/>
          <a:lstStyle/>
          <a:p>
            <a:pPr algn="ctr" indent="0" marL="0">
              <a:buNone/>
            </a:pPr>
            <a:r>
              <a:rPr lang="en-US" sz="1400" b="1" dirty="0">
                <a:solidFill>
                  <a:srgbClr val="C8791A"/>
                </a:solidFill>
                <a:latin typeface="Cambria" pitchFamily="34" charset="0"/>
                <a:ea typeface="Cambria" pitchFamily="34" charset="-122"/>
                <a:cs typeface="Cambria" pitchFamily="34" charset="-120"/>
              </a:rPr>
              <a:t>1</a:t>
            </a:r>
            <a:endParaRPr lang="en-US" sz="1400" dirty="0"/>
          </a:p>
        </p:txBody>
      </p:sp>
      <p:sp>
        <p:nvSpPr>
          <p:cNvPr id="11" name="Text 8"/>
          <p:cNvSpPr txBox="1"/>
          <p:nvPr/>
        </p:nvSpPr>
        <p:spPr>
          <a:xfrm>
            <a:off x="1325880" y="3319272"/>
            <a:ext cx="3794760" cy="694944"/>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Target of detection method equals the target of exploitation.</a:t>
            </a:r>
            <a:endParaRPr lang="en-US" sz="1300" dirty="0"/>
          </a:p>
        </p:txBody>
      </p:sp>
      <p:sp>
        <p:nvSpPr>
          <p:cNvPr id="12" name="Shape 9"/>
          <p:cNvSpPr/>
          <p:nvPr/>
        </p:nvSpPr>
        <p:spPr>
          <a:xfrm>
            <a:off x="777240" y="4059936"/>
            <a:ext cx="420624" cy="420624"/>
          </a:xfrm>
          <a:prstGeom prst="ellipse">
            <a:avLst/>
          </a:prstGeom>
          <a:solidFill>
            <a:srgbClr val="FFFFFF"/>
          </a:solidFill>
          <a:ln w="28575">
            <a:solidFill>
              <a:srgbClr val="1C7293"/>
            </a:solidFill>
            <a:prstDash val="solid"/>
          </a:ln>
        </p:spPr>
      </p:sp>
      <p:sp>
        <p:nvSpPr>
          <p:cNvPr id="13" name="Text 10"/>
          <p:cNvSpPr txBox="1"/>
          <p:nvPr/>
        </p:nvSpPr>
        <p:spPr>
          <a:xfrm>
            <a:off x="777240" y="4059936"/>
            <a:ext cx="420624" cy="420624"/>
          </a:xfrm>
          <a:prstGeom prst="rect">
            <a:avLst/>
          </a:prstGeom>
          <a:noFill/>
          <a:ln/>
        </p:spPr>
        <p:txBody>
          <a:bodyPr wrap="square" lIns="0" tIns="0" rIns="0" bIns="0" rtlCol="0" anchor="ctr"/>
          <a:lstStyle/>
          <a:p>
            <a:pPr algn="ctr" indent="0" marL="0">
              <a:buNone/>
            </a:pPr>
            <a:r>
              <a:rPr lang="en-US" sz="1400" b="1" dirty="0">
                <a:solidFill>
                  <a:srgbClr val="1C7293"/>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325880" y="4069080"/>
            <a:ext cx="3794760" cy="694944"/>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Two fields to compare, not two documents to read.</a:t>
            </a:r>
            <a:endParaRPr lang="en-US" sz="1300" dirty="0"/>
          </a:p>
        </p:txBody>
      </p:sp>
      <p:sp>
        <p:nvSpPr>
          <p:cNvPr id="15" name="Text 12"/>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check a signature watches the element its threat named, by two fields?</a:t>
            </a:r>
            <a:endParaRPr lang="en-US" sz="1500" dirty="0"/>
          </a:p>
        </p:txBody>
      </p:sp>
      <p:sp>
        <p:nvSpPr>
          <p:cNvPr id="16" name="Text 13"/>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adoption</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rule and its playbook are attributes on a published MISP event, so a peer operator receives the authorized response together with the detection.</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RootA is an open vendor-neutral format, so the rule ports across tooling rather than being rewritten at the next migration.</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with the portfolio you hold today?</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anchor equality is two fields, so a reviewer checks a chain by comparing identifiers rather than by reading two documents and believing them.</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without a reconciliation project?</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chain</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Link four is one signature per attack path</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The signature watches the element the threat named, and names the playbook it authorizes. Only the field name changes.</a:t>
            </a:r>
            <a:endParaRPr lang="en-US" sz="1600" dirty="0"/>
          </a:p>
        </p:txBody>
      </p:sp>
      <p:sp>
        <p:nvSpPr>
          <p:cNvPr id="6" name="Shape 4"/>
          <p:cNvSpPr/>
          <p:nvPr/>
        </p:nvSpPr>
        <p:spPr>
          <a:xfrm>
            <a:off x="832104" y="2240280"/>
            <a:ext cx="1938528" cy="1371600"/>
          </a:xfrm>
          <a:prstGeom prst="roundRect">
            <a:avLst>
              <a:gd name="adj" fmla="val 4000"/>
            </a:avLst>
          </a:prstGeom>
          <a:solidFill>
            <a:srgbClr val="FFFFFF"/>
          </a:solidFill>
          <a:ln w="15875">
            <a:solidFill>
              <a:srgbClr val="DCE2E8"/>
            </a:solidFill>
            <a:prstDash val="solid"/>
          </a:ln>
        </p:spPr>
      </p:sp>
      <p:sp>
        <p:nvSpPr>
          <p:cNvPr id="7" name="Text 5"/>
          <p:cNvSpPr txBox="1"/>
          <p:nvPr/>
        </p:nvSpPr>
        <p:spPr>
          <a:xfrm>
            <a:off x="996696"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ELEMENT</a:t>
            </a:r>
            <a:endParaRPr lang="en-US" sz="1100" dirty="0"/>
          </a:p>
        </p:txBody>
      </p:sp>
      <p:sp>
        <p:nvSpPr>
          <p:cNvPr id="8" name="Text 6"/>
          <p:cNvSpPr txBox="1"/>
          <p:nvPr/>
        </p:nvSpPr>
        <p:spPr>
          <a:xfrm>
            <a:off x="996696"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One enumerated part of the platform, with its parents</a:t>
            </a:r>
            <a:endParaRPr lang="en-US" sz="1300" dirty="0"/>
          </a:p>
        </p:txBody>
      </p:sp>
      <p:sp>
        <p:nvSpPr>
          <p:cNvPr id="9" name="Shape 7"/>
          <p:cNvSpPr/>
          <p:nvPr/>
        </p:nvSpPr>
        <p:spPr>
          <a:xfrm>
            <a:off x="2779776" y="2926080"/>
            <a:ext cx="182880" cy="0"/>
          </a:xfrm>
          <a:prstGeom prst="line">
            <a:avLst/>
          </a:prstGeom>
          <a:noFill/>
          <a:ln w="25400">
            <a:solidFill>
              <a:srgbClr val="7C8794"/>
            </a:solidFill>
            <a:prstDash val="solid"/>
            <a:tailEnd type="triangle"/>
          </a:ln>
        </p:spPr>
      </p:sp>
      <p:sp>
        <p:nvSpPr>
          <p:cNvPr id="10" name="Shape 8"/>
          <p:cNvSpPr/>
          <p:nvPr/>
        </p:nvSpPr>
        <p:spPr>
          <a:xfrm>
            <a:off x="1801368" y="3657600"/>
            <a:ext cx="0" cy="457200"/>
          </a:xfrm>
          <a:prstGeom prst="line">
            <a:avLst/>
          </a:prstGeom>
          <a:noFill/>
          <a:ln w="25400">
            <a:solidFill>
              <a:srgbClr val="DCE2E8"/>
            </a:solidFill>
            <a:prstDash val="solid"/>
            <a:tailEnd type="triangle"/>
          </a:ln>
        </p:spPr>
      </p:sp>
      <p:sp>
        <p:nvSpPr>
          <p:cNvPr id="11" name="Shape 9"/>
          <p:cNvSpPr/>
          <p:nvPr/>
        </p:nvSpPr>
        <p:spPr>
          <a:xfrm>
            <a:off x="2971800" y="2240280"/>
            <a:ext cx="1938528" cy="1371600"/>
          </a:xfrm>
          <a:prstGeom prst="roundRect">
            <a:avLst>
              <a:gd name="adj" fmla="val 4000"/>
            </a:avLst>
          </a:prstGeom>
          <a:solidFill>
            <a:srgbClr val="FFFFFF"/>
          </a:solidFill>
          <a:ln w="15875">
            <a:solidFill>
              <a:srgbClr val="DCE2E8"/>
            </a:solidFill>
            <a:prstDash val="solid"/>
          </a:ln>
        </p:spPr>
      </p:sp>
      <p:sp>
        <p:nvSpPr>
          <p:cNvPr id="12" name="Text 10"/>
          <p:cNvSpPr txBox="1"/>
          <p:nvPr/>
        </p:nvSpPr>
        <p:spPr>
          <a:xfrm>
            <a:off x="3136392"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THREAT</a:t>
            </a:r>
            <a:endParaRPr lang="en-US" sz="1100" dirty="0"/>
          </a:p>
        </p:txBody>
      </p:sp>
      <p:sp>
        <p:nvSpPr>
          <p:cNvPr id="13" name="Text 11"/>
          <p:cNvSpPr txBox="1"/>
          <p:nvPr/>
        </p:nvSpPr>
        <p:spPr>
          <a:xfrm>
            <a:off x="3136392"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Names that element as the thing it would attack</a:t>
            </a:r>
            <a:endParaRPr lang="en-US" sz="1300" dirty="0"/>
          </a:p>
        </p:txBody>
      </p:sp>
      <p:sp>
        <p:nvSpPr>
          <p:cNvPr id="14" name="Shape 12"/>
          <p:cNvSpPr/>
          <p:nvPr/>
        </p:nvSpPr>
        <p:spPr>
          <a:xfrm>
            <a:off x="4919472" y="2926080"/>
            <a:ext cx="182880" cy="0"/>
          </a:xfrm>
          <a:prstGeom prst="line">
            <a:avLst/>
          </a:prstGeom>
          <a:noFill/>
          <a:ln w="25400">
            <a:solidFill>
              <a:srgbClr val="7C8794"/>
            </a:solidFill>
            <a:prstDash val="solid"/>
            <a:tailEnd type="triangle"/>
          </a:ln>
        </p:spPr>
      </p:sp>
      <p:sp>
        <p:nvSpPr>
          <p:cNvPr id="15" name="Shape 13"/>
          <p:cNvSpPr/>
          <p:nvPr/>
        </p:nvSpPr>
        <p:spPr>
          <a:xfrm>
            <a:off x="3941064" y="3657600"/>
            <a:ext cx="0" cy="457200"/>
          </a:xfrm>
          <a:prstGeom prst="line">
            <a:avLst/>
          </a:prstGeom>
          <a:noFill/>
          <a:ln w="25400">
            <a:solidFill>
              <a:srgbClr val="DCE2E8"/>
            </a:solidFill>
            <a:prstDash val="solid"/>
            <a:tailEnd type="triangle"/>
          </a:ln>
        </p:spPr>
      </p:sp>
      <p:sp>
        <p:nvSpPr>
          <p:cNvPr id="16" name="Shape 14"/>
          <p:cNvSpPr/>
          <p:nvPr/>
        </p:nvSpPr>
        <p:spPr>
          <a:xfrm>
            <a:off x="5111496" y="2240280"/>
            <a:ext cx="1938528" cy="1371600"/>
          </a:xfrm>
          <a:prstGeom prst="roundRect">
            <a:avLst>
              <a:gd name="adj" fmla="val 4000"/>
            </a:avLst>
          </a:prstGeom>
          <a:solidFill>
            <a:srgbClr val="FFFFFF"/>
          </a:solidFill>
          <a:ln w="15875">
            <a:solidFill>
              <a:srgbClr val="DCE2E8"/>
            </a:solidFill>
            <a:prstDash val="solid"/>
          </a:ln>
        </p:spPr>
      </p:sp>
      <p:sp>
        <p:nvSpPr>
          <p:cNvPr id="17" name="Text 15"/>
          <p:cNvSpPr txBox="1"/>
          <p:nvPr/>
        </p:nvSpPr>
        <p:spPr>
          <a:xfrm>
            <a:off x="5276088"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ATTACK PATH</a:t>
            </a:r>
            <a:endParaRPr lang="en-US" sz="1100" dirty="0"/>
          </a:p>
        </p:txBody>
      </p:sp>
      <p:sp>
        <p:nvSpPr>
          <p:cNvPr id="18" name="Text 16"/>
          <p:cNvSpPr txBox="1"/>
          <p:nvPr/>
        </p:nvSpPr>
        <p:spPr>
          <a:xfrm>
            <a:off x="5276088"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The route to it, and the sources each step needs</a:t>
            </a:r>
            <a:endParaRPr lang="en-US" sz="1300" dirty="0"/>
          </a:p>
        </p:txBody>
      </p:sp>
      <p:sp>
        <p:nvSpPr>
          <p:cNvPr id="19" name="Shape 17"/>
          <p:cNvSpPr/>
          <p:nvPr/>
        </p:nvSpPr>
        <p:spPr>
          <a:xfrm>
            <a:off x="7059168" y="2926080"/>
            <a:ext cx="182880" cy="0"/>
          </a:xfrm>
          <a:prstGeom prst="line">
            <a:avLst/>
          </a:prstGeom>
          <a:noFill/>
          <a:ln w="25400">
            <a:solidFill>
              <a:srgbClr val="7C8794"/>
            </a:solidFill>
            <a:prstDash val="solid"/>
            <a:tailEnd type="triangle"/>
          </a:ln>
        </p:spPr>
      </p:sp>
      <p:sp>
        <p:nvSpPr>
          <p:cNvPr id="20" name="Shape 18"/>
          <p:cNvSpPr/>
          <p:nvPr/>
        </p:nvSpPr>
        <p:spPr>
          <a:xfrm>
            <a:off x="6080760" y="3657600"/>
            <a:ext cx="0" cy="457200"/>
          </a:xfrm>
          <a:prstGeom prst="line">
            <a:avLst/>
          </a:prstGeom>
          <a:noFill/>
          <a:ln w="25400">
            <a:solidFill>
              <a:srgbClr val="DCE2E8"/>
            </a:solidFill>
            <a:prstDash val="solid"/>
            <a:tailEnd type="triangle"/>
          </a:ln>
        </p:spPr>
      </p:sp>
      <p:sp>
        <p:nvSpPr>
          <p:cNvPr id="21" name="Shape 19"/>
          <p:cNvSpPr/>
          <p:nvPr/>
        </p:nvSpPr>
        <p:spPr>
          <a:xfrm>
            <a:off x="7251192" y="2240280"/>
            <a:ext cx="1938528" cy="1371600"/>
          </a:xfrm>
          <a:prstGeom prst="roundRect">
            <a:avLst>
              <a:gd name="adj" fmla="val 4000"/>
            </a:avLst>
          </a:prstGeom>
          <a:solidFill>
            <a:srgbClr val="FDF6EC"/>
          </a:solidFill>
          <a:ln w="25400">
            <a:solidFill>
              <a:srgbClr val="C8791A"/>
            </a:solidFill>
            <a:prstDash val="solid"/>
          </a:ln>
        </p:spPr>
      </p:sp>
      <p:sp>
        <p:nvSpPr>
          <p:cNvPr id="22" name="Text 20"/>
          <p:cNvSpPr txBox="1"/>
          <p:nvPr/>
        </p:nvSpPr>
        <p:spPr>
          <a:xfrm>
            <a:off x="7415784" y="2386584"/>
            <a:ext cx="1636776" cy="274320"/>
          </a:xfrm>
          <a:prstGeom prst="rect">
            <a:avLst/>
          </a:prstGeom>
          <a:noFill/>
          <a:ln/>
        </p:spPr>
        <p:txBody>
          <a:bodyPr wrap="square" lIns="0" tIns="0" rIns="0" bIns="0" rtlCol="0" anchor="ctr"/>
          <a:lstStyle/>
          <a:p>
            <a:pPr indent="0" marL="0">
              <a:buNone/>
            </a:pPr>
            <a:r>
              <a:rPr lang="en-US" sz="1100" b="1" spc="120" kern="0" dirty="0">
                <a:solidFill>
                  <a:srgbClr val="C8791A"/>
                </a:solidFill>
                <a:latin typeface="Calibri" pitchFamily="34" charset="0"/>
                <a:ea typeface="Calibri" pitchFamily="34" charset="-122"/>
                <a:cs typeface="Calibri" pitchFamily="34" charset="-120"/>
              </a:rPr>
              <a:t>DETECTION</a:t>
            </a:r>
            <a:endParaRPr lang="en-US" sz="1100" dirty="0"/>
          </a:p>
        </p:txBody>
      </p:sp>
      <p:sp>
        <p:nvSpPr>
          <p:cNvPr id="23" name="Text 21"/>
          <p:cNvSpPr txBox="1"/>
          <p:nvPr/>
        </p:nvSpPr>
        <p:spPr>
          <a:xfrm>
            <a:off x="7415784"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One signature per attack path, on that element, and its playbook</a:t>
            </a:r>
            <a:endParaRPr lang="en-US" sz="1300" dirty="0"/>
          </a:p>
        </p:txBody>
      </p:sp>
      <p:sp>
        <p:nvSpPr>
          <p:cNvPr id="24" name="Shape 22"/>
          <p:cNvSpPr/>
          <p:nvPr/>
        </p:nvSpPr>
        <p:spPr>
          <a:xfrm>
            <a:off x="9198864" y="2926080"/>
            <a:ext cx="182880" cy="0"/>
          </a:xfrm>
          <a:prstGeom prst="line">
            <a:avLst/>
          </a:prstGeom>
          <a:noFill/>
          <a:ln w="25400">
            <a:solidFill>
              <a:srgbClr val="7C8794"/>
            </a:solidFill>
            <a:prstDash val="solid"/>
            <a:tailEnd type="triangle"/>
          </a:ln>
        </p:spPr>
      </p:sp>
      <p:sp>
        <p:nvSpPr>
          <p:cNvPr id="25" name="Shape 23"/>
          <p:cNvSpPr/>
          <p:nvPr/>
        </p:nvSpPr>
        <p:spPr>
          <a:xfrm>
            <a:off x="8220456" y="3657600"/>
            <a:ext cx="0" cy="457200"/>
          </a:xfrm>
          <a:prstGeom prst="line">
            <a:avLst/>
          </a:prstGeom>
          <a:noFill/>
          <a:ln w="25400">
            <a:solidFill>
              <a:srgbClr val="DCE2E8"/>
            </a:solidFill>
            <a:prstDash val="solid"/>
            <a:tailEnd type="triangle"/>
          </a:ln>
        </p:spPr>
      </p:sp>
      <p:sp>
        <p:nvSpPr>
          <p:cNvPr id="26" name="Shape 24"/>
          <p:cNvSpPr/>
          <p:nvPr/>
        </p:nvSpPr>
        <p:spPr>
          <a:xfrm>
            <a:off x="9390888" y="2240280"/>
            <a:ext cx="1938528" cy="1371600"/>
          </a:xfrm>
          <a:prstGeom prst="roundRect">
            <a:avLst>
              <a:gd name="adj" fmla="val 4000"/>
            </a:avLst>
          </a:prstGeom>
          <a:solidFill>
            <a:srgbClr val="FFFFFF"/>
          </a:solidFill>
          <a:ln w="15875">
            <a:solidFill>
              <a:srgbClr val="DCE2E8"/>
            </a:solidFill>
            <a:prstDash val="solid"/>
          </a:ln>
        </p:spPr>
      </p:sp>
      <p:sp>
        <p:nvSpPr>
          <p:cNvPr id="27" name="Text 25"/>
          <p:cNvSpPr txBox="1"/>
          <p:nvPr/>
        </p:nvSpPr>
        <p:spPr>
          <a:xfrm>
            <a:off x="9555480"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RESILIENCE</a:t>
            </a:r>
            <a:endParaRPr lang="en-US" sz="1100" dirty="0"/>
          </a:p>
        </p:txBody>
      </p:sp>
      <p:sp>
        <p:nvSpPr>
          <p:cNvPr id="28" name="Text 26"/>
          <p:cNvSpPr txBox="1"/>
          <p:nvPr/>
        </p:nvSpPr>
        <p:spPr>
          <a:xfrm>
            <a:off x="9555480"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 measure on that element, against one goal</a:t>
            </a:r>
            <a:endParaRPr lang="en-US" sz="1300" dirty="0"/>
          </a:p>
        </p:txBody>
      </p:sp>
      <p:sp>
        <p:nvSpPr>
          <p:cNvPr id="29" name="Shape 27"/>
          <p:cNvSpPr/>
          <p:nvPr/>
        </p:nvSpPr>
        <p:spPr>
          <a:xfrm>
            <a:off x="10360152" y="3657600"/>
            <a:ext cx="0" cy="457200"/>
          </a:xfrm>
          <a:prstGeom prst="line">
            <a:avLst/>
          </a:prstGeom>
          <a:noFill/>
          <a:ln w="25400">
            <a:solidFill>
              <a:srgbClr val="DCE2E8"/>
            </a:solidFill>
            <a:prstDash val="solid"/>
            <a:tailEnd type="triangle"/>
          </a:ln>
        </p:spPr>
      </p:sp>
      <p:sp>
        <p:nvSpPr>
          <p:cNvPr id="30" name="Shape 28"/>
          <p:cNvSpPr/>
          <p:nvPr/>
        </p:nvSpPr>
        <p:spPr>
          <a:xfrm>
            <a:off x="777240" y="4206240"/>
            <a:ext cx="10698480" cy="914400"/>
          </a:xfrm>
          <a:prstGeom prst="roundRect">
            <a:avLst>
              <a:gd name="adj" fmla="val 6000"/>
            </a:avLst>
          </a:prstGeom>
          <a:solidFill>
            <a:srgbClr val="F2F8F5"/>
          </a:solidFill>
          <a:ln w="25400">
            <a:solidFill>
              <a:srgbClr val="2E7D5B"/>
            </a:solidFill>
            <a:prstDash val="solid"/>
          </a:ln>
        </p:spPr>
      </p:sp>
      <p:sp>
        <p:nvSpPr>
          <p:cNvPr id="31" name="Text 29"/>
          <p:cNvSpPr txBox="1"/>
          <p:nvPr/>
        </p:nvSpPr>
        <p:spPr>
          <a:xfrm>
            <a:off x="1051560" y="4370832"/>
            <a:ext cx="10149840" cy="310896"/>
          </a:xfrm>
          <a:prstGeom prst="rect">
            <a:avLst/>
          </a:prstGeom>
          <a:noFill/>
          <a:ln/>
        </p:spPr>
        <p:txBody>
          <a:bodyPr wrap="square" lIns="0" tIns="0" rIns="0" bIns="0" rtlCol="0" anchor="ctr"/>
          <a:lstStyle/>
          <a:p>
            <a:pPr indent="0" marL="0">
              <a:buNone/>
            </a:pPr>
            <a:r>
              <a:rPr lang="en-US" sz="1500" b="1" dirty="0">
                <a:solidFill>
                  <a:srgbClr val="2E7D5B"/>
                </a:solidFill>
                <a:latin typeface="Calibri" pitchFamily="34" charset="0"/>
                <a:ea typeface="Calibri" pitchFamily="34" charset="-122"/>
                <a:cs typeface="Calibri" pitchFamily="34" charset="-120"/>
              </a:rPr>
              <a:t>One element. One ordinal. Five links. Nothing else joins them.</a:t>
            </a:r>
            <a:endParaRPr lang="en-US" sz="1500" dirty="0"/>
          </a:p>
        </p:txBody>
      </p:sp>
      <p:sp>
        <p:nvSpPr>
          <p:cNvPr id="32" name="Text 30"/>
          <p:cNvSpPr txBox="1"/>
          <p:nvPr/>
        </p:nvSpPr>
        <p:spPr>
          <a:xfrm>
            <a:off x="1051560" y="4709160"/>
            <a:ext cx="10149840" cy="3200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Today produced link four. One signature per attack path, four in all, each naming the playbook it authorizes, so a detection that fires arrives with an approved action rather than a discussion.</a:t>
            </a:r>
            <a:endParaRPr lang="en-US" sz="1250" dirty="0"/>
          </a:p>
        </p:txBody>
      </p:sp>
      <p:sp>
        <p:nvSpPr>
          <p:cNvPr id="33" name="Shape 31"/>
          <p:cNvSpPr/>
          <p:nvPr/>
        </p:nvSpPr>
        <p:spPr>
          <a:xfrm>
            <a:off x="777240" y="5285232"/>
            <a:ext cx="457200" cy="0"/>
          </a:xfrm>
          <a:prstGeom prst="line">
            <a:avLst/>
          </a:prstGeom>
          <a:noFill/>
          <a:ln w="25400">
            <a:solidFill>
              <a:srgbClr val="C8791A"/>
            </a:solidFill>
            <a:prstDash val="solid"/>
          </a:ln>
        </p:spPr>
      </p:sp>
      <p:sp>
        <p:nvSpPr>
          <p:cNvPr id="34" name="Text 32"/>
          <p:cNvSpPr txBox="1"/>
          <p:nvPr/>
        </p:nvSpPr>
        <p:spPr>
          <a:xfrm>
            <a:off x="777240" y="5376672"/>
            <a:ext cx="10698480" cy="310896"/>
          </a:xfrm>
          <a:prstGeom prst="rect">
            <a:avLst/>
          </a:prstGeom>
          <a:noFill/>
          <a:ln/>
        </p:spPr>
        <p:txBody>
          <a:bodyPr wrap="square" lIns="0" tIns="0" rIns="0" bIns="0" rtlCol="0" anchor="ctr"/>
          <a:lstStyle/>
          <a:p>
            <a:pPr indent="0" marL="0">
              <a:buNone/>
            </a:pPr>
            <a:r>
              <a:rPr lang="en-US" sz="1200" i="1" dirty="0">
                <a:solidFill>
                  <a:srgbClr val="44505E"/>
                </a:solidFill>
                <a:latin typeface="Calibri" pitchFamily="34" charset="0"/>
                <a:ea typeface="Calibri" pitchFamily="34" charset="-122"/>
                <a:cs typeface="Calibri" pitchFamily="34" charset="-120"/>
              </a:rPr>
              <a:t>No data source is collected because it exists. It is required because one step of one path against this element cannot be seen.</a:t>
            </a:r>
            <a:endParaRPr lang="en-US" sz="1200" dirty="0"/>
          </a:p>
        </p:txBody>
      </p:sp>
      <p:sp>
        <p:nvSpPr>
          <p:cNvPr id="35" name="Text 33"/>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enumerate every attack path that has no signature watching it?</a:t>
            </a:r>
            <a:endParaRPr lang="en-US" sz="1500" dirty="0"/>
          </a:p>
        </p:txBody>
      </p:sp>
      <p:sp>
        <p:nvSpPr>
          <p:cNvPr id="36" name="Text 34"/>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05</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five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classroom</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Workbook Chapters 3 and 4: 2 actions of Playbook 04, decider, executor, level</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Question set: questions 1, 5 and 10, each answer given with its reason</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Day 4 minutes, items 01, 03 and 05: the rule format, the baselining objection</a:t>
            </a:r>
            <a:endParaRPr lang="en-US" sz="15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The workbook</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workbook carries all of it, forty one pages</a:t>
            </a:r>
            <a:endParaRPr lang="en-US" sz="3200" dirty="0"/>
          </a:p>
        </p:txBody>
      </p:sp>
      <p:sp>
        <p:nvSpPr>
          <p:cNvPr id="5" name="Text 3"/>
          <p:cNvSpPr txBox="1"/>
          <p:nvPr/>
        </p:nvSpPr>
        <p:spPr>
          <a:xfrm>
            <a:off x="777240" y="1975104"/>
            <a:ext cx="10698480" cy="365760"/>
          </a:xfrm>
          <a:prstGeom prst="rect">
            <a:avLst/>
          </a:prstGeom>
          <a:noFill/>
          <a:ln/>
        </p:spPr>
        <p:txBody>
          <a:bodyPr wrap="square" lIns="0" tIns="0" rIns="0" bIns="0" rtlCol="0" anchor="ctr"/>
          <a:lstStyle/>
          <a:p>
            <a:pPr indent="0" marL="0">
              <a:buNone/>
            </a:pPr>
            <a:r>
              <a:rPr lang="en-US" sz="2000" b="1" dirty="0">
                <a:solidFill>
                  <a:srgbClr val="1B2430"/>
                </a:solidFill>
                <a:latin typeface="Cambria" pitchFamily="34" charset="0"/>
                <a:ea typeface="Cambria" pitchFamily="34" charset="-122"/>
                <a:cs typeface="Cambria" pitchFamily="34" charset="-120"/>
              </a:rPr>
              <a:t>Five of forty one pages: contents, the steps, the roles, the RACI, a rule.</a:t>
            </a:r>
            <a:endParaRPr lang="en-US" sz="2000" dirty="0"/>
          </a:p>
        </p:txBody>
      </p:sp>
      <p:sp>
        <p:nvSpPr>
          <p:cNvPr id="6" name="Shape 4"/>
          <p:cNvSpPr/>
          <p:nvPr/>
        </p:nvSpPr>
        <p:spPr>
          <a:xfrm>
            <a:off x="722376" y="2340864"/>
            <a:ext cx="10808208" cy="3236976"/>
          </a:xfrm>
          <a:prstGeom prst="rect">
            <a:avLst/>
          </a:prstGeom>
          <a:solidFill>
            <a:srgbClr val="FFFFFF"/>
          </a:solidFill>
          <a:ln w="12700">
            <a:solidFill>
              <a:srgbClr val="DCE2E8"/>
            </a:solidFill>
            <a:prstDash val="solid"/>
          </a:ln>
        </p:spPr>
      </p:sp>
      <p:pic>
        <p:nvPicPr>
          <p:cNvPr id="7" name="Image 0" descr="figures/cap-m4-workbook-strip.png">    </p:cNvPr>
          <p:cNvPicPr>
            <a:picLocks noChangeAspect="1"/>
          </p:cNvPicPr>
          <p:nvPr/>
        </p:nvPicPr>
        <p:blipFill>
          <a:blip r:embed="rId1"/>
          <a:stretch>
            <a:fillRect/>
          </a:stretch>
        </p:blipFill>
        <p:spPr>
          <a:xfrm>
            <a:off x="777240" y="2529090"/>
            <a:ext cx="10698480" cy="2860524"/>
          </a:xfrm>
          <a:prstGeom prst="rect">
            <a:avLst/>
          </a:prstGeom>
        </p:spPr>
      </p:pic>
      <p:sp>
        <p:nvSpPr>
          <p:cNvPr id="8" name="Text 5"/>
          <p:cNvSpPr txBox="1"/>
          <p:nvPr/>
        </p:nvSpPr>
        <p:spPr>
          <a:xfrm>
            <a:off x="777240" y="5632704"/>
            <a:ext cx="10698480" cy="274320"/>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Module 04 workbook, student edition, pages 4, 11, 13, 20 and 36. Chapter 4 prints all four playbooks.</a:t>
            </a:r>
            <a:endParaRPr lang="en-US" sz="1100" dirty="0"/>
          </a:p>
        </p:txBody>
      </p:sp>
      <p:sp>
        <p:nvSpPr>
          <p:cNvPr id="9" name="Text 6"/>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run this function next week from the pages you are leaving with?</a:t>
            </a:r>
            <a:endParaRPr lang="en-US" sz="1500" dirty="0"/>
          </a:p>
        </p:txBody>
      </p:sp>
      <p:sp>
        <p:nvSpPr>
          <p:cNvPr id="10" name="Text 7"/>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mindset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 pre-authorized response closes the free hour</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The Pentagon of Pain is the mindset. METEORSTORM is the framework. Transform the three departments, then equip them.</a:t>
            </a:r>
            <a:endParaRPr lang="en-US" sz="1600" dirty="0"/>
          </a:p>
        </p:txBody>
      </p:sp>
      <p:sp>
        <p:nvSpPr>
          <p:cNvPr id="6" name="Shape 4"/>
          <p:cNvSpPr/>
          <p:nvPr/>
        </p:nvSpPr>
        <p:spPr>
          <a:xfrm>
            <a:off x="777240" y="2121408"/>
            <a:ext cx="5212080" cy="1481328"/>
          </a:xfrm>
          <a:prstGeom prst="roundRect">
            <a:avLst>
              <a:gd name="adj" fmla="val 3704"/>
            </a:avLst>
          </a:prstGeom>
          <a:solidFill>
            <a:srgbClr val="FFFFFF"/>
          </a:solidFill>
          <a:ln w="15875">
            <a:solidFill>
              <a:srgbClr val="DCE2E8"/>
            </a:solidFill>
            <a:prstDash val="solid"/>
          </a:ln>
        </p:spPr>
      </p:sp>
      <p:sp>
        <p:nvSpPr>
          <p:cNvPr id="7" name="Text 5"/>
          <p:cNvSpPr txBox="1"/>
          <p:nvPr/>
        </p:nvSpPr>
        <p:spPr>
          <a:xfrm>
            <a:off x="978408" y="2231136"/>
            <a:ext cx="4846320"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STATE OF THE SIGNATURES AND PLAYBOOKS</a:t>
            </a:r>
            <a:endParaRPr lang="en-US" sz="1100" dirty="0"/>
          </a:p>
        </p:txBody>
      </p:sp>
      <p:sp>
        <p:nvSpPr>
          <p:cNvPr id="8" name="Text 6"/>
          <p:cNvSpPr txBox="1"/>
          <p:nvPr/>
        </p:nvSpPr>
        <p:spPr>
          <a:xfrm>
            <a:off x="978408" y="2523744"/>
            <a:ext cx="4809744" cy="969264"/>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Each path has a signature on its required source and a playbook naming who decides and who executes, but some sources are still Partial.</a:t>
            </a:r>
            <a:endParaRPr lang="en-US" sz="1350" dirty="0"/>
          </a:p>
        </p:txBody>
      </p:sp>
      <p:sp>
        <p:nvSpPr>
          <p:cNvPr id="9" name="Shape 7"/>
          <p:cNvSpPr/>
          <p:nvPr/>
        </p:nvSpPr>
        <p:spPr>
          <a:xfrm>
            <a:off x="6263640" y="2121408"/>
            <a:ext cx="5212080" cy="1481328"/>
          </a:xfrm>
          <a:prstGeom prst="roundRect">
            <a:avLst>
              <a:gd name="adj" fmla="val 3704"/>
            </a:avLst>
          </a:prstGeom>
          <a:solidFill>
            <a:srgbClr val="FDF6EC"/>
          </a:solidFill>
          <a:ln w="25400">
            <a:solidFill>
              <a:srgbClr val="C8791A"/>
            </a:solidFill>
            <a:prstDash val="solid"/>
          </a:ln>
        </p:spPr>
      </p:sp>
      <p:sp>
        <p:nvSpPr>
          <p:cNvPr id="10" name="Text 8"/>
          <p:cNvSpPr txBox="1"/>
          <p:nvPr/>
        </p:nvSpPr>
        <p:spPr>
          <a:xfrm>
            <a:off x="6464808" y="2231136"/>
            <a:ext cx="484632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ADVERSARY IMPACT</a:t>
            </a:r>
            <a:endParaRPr lang="en-US" sz="1100" dirty="0"/>
          </a:p>
        </p:txBody>
      </p:sp>
      <p:sp>
        <p:nvSpPr>
          <p:cNvPr id="11" name="Text 9"/>
          <p:cNvSpPr txBox="1"/>
          <p:nvPr/>
        </p:nvSpPr>
        <p:spPr>
          <a:xfrm>
            <a:off x="6464808" y="2523744"/>
            <a:ext cx="4809744" cy="969264"/>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Automated tools and known exploits begin failing on the instrumented routes; attackers must adapt tools or pivot to a route not yet instrumented.</a:t>
            </a:r>
            <a:endParaRPr lang="en-US" sz="1350" dirty="0"/>
          </a:p>
        </p:txBody>
      </p:sp>
      <p:sp>
        <p:nvSpPr>
          <p:cNvPr id="12" name="Shape 10"/>
          <p:cNvSpPr/>
          <p:nvPr/>
        </p:nvSpPr>
        <p:spPr>
          <a:xfrm>
            <a:off x="777240" y="3895344"/>
            <a:ext cx="50292" cy="1225296"/>
          </a:xfrm>
          <a:prstGeom prst="rect">
            <a:avLst/>
          </a:prstGeom>
          <a:solidFill>
            <a:srgbClr val="C8791A"/>
          </a:solidFill>
          <a:ln/>
        </p:spPr>
      </p:sp>
      <p:sp>
        <p:nvSpPr>
          <p:cNvPr id="13" name="Text 11"/>
          <p:cNvSpPr txBox="1"/>
          <p:nvPr/>
        </p:nvSpPr>
        <p:spPr>
          <a:xfrm>
            <a:off x="1060704" y="3931920"/>
            <a:ext cx="10241280" cy="896112"/>
          </a:xfrm>
          <a:prstGeom prst="rect">
            <a:avLst/>
          </a:prstGeom>
          <a:noFill/>
          <a:ln/>
        </p:spPr>
        <p:txBody>
          <a:bodyPr wrap="square" lIns="0" tIns="0" rIns="0" bIns="0" rtlCol="0" anchor="ctr"/>
          <a:lstStyle/>
          <a:p>
            <a:pPr indent="0" marL="0">
              <a:lnSpc>
                <a:spcPct val="106000"/>
              </a:lnSpc>
              <a:buNone/>
            </a:pPr>
            <a:r>
              <a:rPr lang="en-US" sz="2100" i="1" dirty="0">
                <a:solidFill>
                  <a:srgbClr val="1B2430"/>
                </a:solidFill>
                <a:latin typeface="Cambria" pitchFamily="34" charset="0"/>
                <a:ea typeface="Cambria" pitchFamily="34" charset="-122"/>
                <a:cs typeface="Cambria" pitchFamily="34" charset="-120"/>
              </a:rPr>
              <a:t>“The adversary suffers when every path they take ends in a trap.”</a:t>
            </a:r>
            <a:endParaRPr lang="en-US" sz="2100" dirty="0"/>
          </a:p>
        </p:txBody>
      </p:sp>
      <p:sp>
        <p:nvSpPr>
          <p:cNvPr id="14" name="Text 12"/>
          <p:cNvSpPr txBox="1"/>
          <p:nvPr/>
        </p:nvSpPr>
        <p:spPr>
          <a:xfrm>
            <a:off x="1060704" y="4864608"/>
            <a:ext cx="10241280" cy="274320"/>
          </a:xfrm>
          <a:prstGeom prst="rect">
            <a:avLst/>
          </a:prstGeom>
          <a:noFill/>
          <a:ln/>
        </p:spPr>
        <p:txBody>
          <a:bodyPr wrap="square" lIns="0" tIns="0" rIns="0" bIns="0" rtlCol="0" anchor="ctr"/>
          <a:lstStyle/>
          <a:p>
            <a:pPr indent="0" marL="0">
              <a:buNone/>
            </a:pPr>
            <a:r>
              <a:rPr lang="en-US" sz="1200" dirty="0">
                <a:solidFill>
                  <a:srgbClr val="7C8794"/>
                </a:solidFill>
                <a:latin typeface="Calibri" pitchFamily="34" charset="0"/>
                <a:ea typeface="Calibri" pitchFamily="34" charset="-122"/>
                <a:cs typeface="Calibri" pitchFamily="34" charset="-120"/>
              </a:rPr>
              <a:t>The Pentagon of Pain guide, Chapter 7, Pain Index, state 2. Day 4 produced the state in the left column.</a:t>
            </a:r>
            <a:endParaRPr lang="en-US" sz="1200" dirty="0"/>
          </a:p>
        </p:txBody>
      </p:sp>
      <p:sp>
        <p:nvSpPr>
          <p:cNvPr id="15" name="Text 13"/>
          <p:cNvSpPr txBox="1"/>
          <p:nvPr/>
        </p:nvSpPr>
        <p:spPr>
          <a:xfrm>
            <a:off x="10287000" y="3346704"/>
            <a:ext cx="100584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PAIN 2</a:t>
            </a:r>
            <a:endParaRPr lang="en-US" sz="1100" dirty="0"/>
          </a:p>
        </p:txBody>
      </p:sp>
      <p:sp>
        <p:nvSpPr>
          <p:cNvPr id="16" name="Text 14"/>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act inside the first hour without waiting for somebody to authorize it?</a:t>
            </a:r>
            <a:endParaRPr lang="en-US" sz="1500" dirty="0"/>
          </a:p>
        </p:txBody>
      </p:sp>
      <p:sp>
        <p:nvSpPr>
          <p:cNvPr id="17" name="Text 15"/>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Four   |   Incident Response Preparation</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Text 1"/>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4" name="Text 2"/>
          <p:cNvSpPr txBox="1"/>
          <p:nvPr/>
        </p:nvSpPr>
        <p:spPr>
          <a:xfrm>
            <a:off x="822960" y="1371600"/>
            <a:ext cx="548640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What we are asking for</a:t>
            </a:r>
            <a:endParaRPr lang="en-US" sz="1200" dirty="0"/>
          </a:p>
        </p:txBody>
      </p:sp>
      <p:sp>
        <p:nvSpPr>
          <p:cNvPr id="5" name="Text 3"/>
          <p:cNvSpPr txBox="1"/>
          <p:nvPr/>
        </p:nvSpPr>
        <p:spPr>
          <a:xfrm>
            <a:off x="822960" y="1737360"/>
            <a:ext cx="1024128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Pre-authorize one response</a:t>
            </a:r>
            <a:endParaRPr lang="en-US" sz="3800" dirty="0"/>
          </a:p>
        </p:txBody>
      </p:sp>
      <p:sp>
        <p:nvSpPr>
          <p:cNvPr id="6" name="Shape 4"/>
          <p:cNvSpPr/>
          <p:nvPr/>
        </p:nvSpPr>
        <p:spPr>
          <a:xfrm>
            <a:off x="822960" y="2880360"/>
            <a:ext cx="457200" cy="457200"/>
          </a:xfrm>
          <a:prstGeom prst="ellipse">
            <a:avLst/>
          </a:prstGeom>
          <a:solidFill>
            <a:srgbClr val="FFFFFF"/>
          </a:solidFill>
          <a:ln w="28575">
            <a:solidFill>
              <a:srgbClr val="E8A64B"/>
            </a:solidFill>
            <a:prstDash val="solid"/>
          </a:ln>
        </p:spPr>
      </p:sp>
      <p:sp>
        <p:nvSpPr>
          <p:cNvPr id="7" name="Text 5"/>
          <p:cNvSpPr txBox="1"/>
          <p:nvPr/>
        </p:nvSpPr>
        <p:spPr>
          <a:xfrm>
            <a:off x="822960" y="2880360"/>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1</a:t>
            </a:r>
            <a:endParaRPr lang="en-US" sz="1500" dirty="0"/>
          </a:p>
        </p:txBody>
      </p:sp>
      <p:sp>
        <p:nvSpPr>
          <p:cNvPr id="8" name="Text 6"/>
          <p:cNvSpPr txBox="1"/>
          <p:nvPr/>
        </p:nvSpPr>
        <p:spPr>
          <a:xfrm>
            <a:off x="1463040" y="2898648"/>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Take one signature that already exists, and write the four stages it would trigger.</a:t>
            </a:r>
            <a:endParaRPr lang="en-US" sz="1600" dirty="0"/>
          </a:p>
        </p:txBody>
      </p:sp>
      <p:sp>
        <p:nvSpPr>
          <p:cNvPr id="9" name="Shape 7"/>
          <p:cNvSpPr/>
          <p:nvPr/>
        </p:nvSpPr>
        <p:spPr>
          <a:xfrm>
            <a:off x="822960" y="3630168"/>
            <a:ext cx="457200" cy="457200"/>
          </a:xfrm>
          <a:prstGeom prst="ellipse">
            <a:avLst/>
          </a:prstGeom>
          <a:solidFill>
            <a:srgbClr val="FFFFFF"/>
          </a:solidFill>
          <a:ln w="28575">
            <a:solidFill>
              <a:srgbClr val="E8A64B"/>
            </a:solidFill>
            <a:prstDash val="solid"/>
          </a:ln>
        </p:spPr>
      </p:sp>
      <p:sp>
        <p:nvSpPr>
          <p:cNvPr id="10" name="Text 8"/>
          <p:cNvSpPr txBox="1"/>
          <p:nvPr/>
        </p:nvSpPr>
        <p:spPr>
          <a:xfrm>
            <a:off x="822960" y="3630168"/>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2</a:t>
            </a:r>
            <a:endParaRPr lang="en-US" sz="1500" dirty="0"/>
          </a:p>
        </p:txBody>
      </p:sp>
      <p:sp>
        <p:nvSpPr>
          <p:cNvPr id="11" name="Text 9"/>
          <p:cNvSpPr txBox="1"/>
          <p:nvPr/>
        </p:nvSpPr>
        <p:spPr>
          <a:xfrm>
            <a:off x="1463040" y="3648456"/>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For each action, run the effect test, and name the one element it is taken on.</a:t>
            </a:r>
            <a:endParaRPr lang="en-US" sz="1600" dirty="0"/>
          </a:p>
        </p:txBody>
      </p:sp>
      <p:sp>
        <p:nvSpPr>
          <p:cNvPr id="12" name="Shape 10"/>
          <p:cNvSpPr/>
          <p:nvPr/>
        </p:nvSpPr>
        <p:spPr>
          <a:xfrm>
            <a:off x="822960" y="4379976"/>
            <a:ext cx="457200" cy="457200"/>
          </a:xfrm>
          <a:prstGeom prst="ellipse">
            <a:avLst/>
          </a:prstGeom>
          <a:solidFill>
            <a:srgbClr val="FFFFFF"/>
          </a:solidFill>
          <a:ln w="28575">
            <a:solidFill>
              <a:srgbClr val="E8A64B"/>
            </a:solidFill>
            <a:prstDash val="solid"/>
          </a:ln>
        </p:spPr>
      </p:sp>
      <p:sp>
        <p:nvSpPr>
          <p:cNvPr id="13" name="Text 11"/>
          <p:cNvSpPr txBox="1"/>
          <p:nvPr/>
        </p:nvSpPr>
        <p:spPr>
          <a:xfrm>
            <a:off x="822960" y="4379976"/>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3</a:t>
            </a:r>
            <a:endParaRPr lang="en-US" sz="1500" dirty="0"/>
          </a:p>
        </p:txBody>
      </p:sp>
      <p:sp>
        <p:nvSpPr>
          <p:cNvPr id="14" name="Text 12"/>
          <p:cNvSpPr txBox="1"/>
          <p:nvPr/>
        </p:nvSpPr>
        <p:spPr>
          <a:xfrm>
            <a:off x="1463040" y="4398264"/>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Declare what undoing it would cost, and read the level off the ladder rather than choosing it.</a:t>
            </a:r>
            <a:endParaRPr lang="en-US" sz="1600" dirty="0"/>
          </a:p>
        </p:txBody>
      </p:sp>
      <p:sp>
        <p:nvSpPr>
          <p:cNvPr id="15" name="Shape 13"/>
          <p:cNvSpPr/>
          <p:nvPr/>
        </p:nvSpPr>
        <p:spPr>
          <a:xfrm>
            <a:off x="822960" y="5129784"/>
            <a:ext cx="457200" cy="457200"/>
          </a:xfrm>
          <a:prstGeom prst="ellipse">
            <a:avLst/>
          </a:prstGeom>
          <a:solidFill>
            <a:srgbClr val="FFFFFF"/>
          </a:solidFill>
          <a:ln w="28575">
            <a:solidFill>
              <a:srgbClr val="E8A64B"/>
            </a:solidFill>
            <a:prstDash val="solid"/>
          </a:ln>
        </p:spPr>
      </p:sp>
      <p:sp>
        <p:nvSpPr>
          <p:cNvPr id="16" name="Text 14"/>
          <p:cNvSpPr txBox="1"/>
          <p:nvPr/>
        </p:nvSpPr>
        <p:spPr>
          <a:xfrm>
            <a:off x="822960" y="5129784"/>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4</a:t>
            </a:r>
            <a:endParaRPr lang="en-US" sz="1500" dirty="0"/>
          </a:p>
        </p:txBody>
      </p:sp>
      <p:sp>
        <p:nvSpPr>
          <p:cNvPr id="17" name="Text 15"/>
          <p:cNvSpPr txBox="1"/>
          <p:nvPr/>
        </p:nvSpPr>
        <p:spPr>
          <a:xfrm>
            <a:off x="1463040" y="5148072"/>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Name one executor and one decider per action. If it needs two executors, it is two actions.</a:t>
            </a:r>
            <a:endParaRPr lang="en-US" sz="1600" dirty="0"/>
          </a:p>
        </p:txBody>
      </p:sp>
      <p:sp>
        <p:nvSpPr>
          <p:cNvPr id="18" name="Shape 16"/>
          <p:cNvSpPr/>
          <p:nvPr/>
        </p:nvSpPr>
        <p:spPr>
          <a:xfrm>
            <a:off x="822960" y="6108192"/>
            <a:ext cx="10241280" cy="0"/>
          </a:xfrm>
          <a:prstGeom prst="line">
            <a:avLst/>
          </a:prstGeom>
          <a:noFill/>
          <a:ln w="19050">
            <a:solidFill>
              <a:srgbClr val="3A4654"/>
            </a:solidFill>
            <a:prstDash val="solid"/>
          </a:ln>
        </p:spPr>
      </p:sp>
      <p:sp>
        <p:nvSpPr>
          <p:cNvPr id="19" name="Text 17"/>
          <p:cNvSpPr txBox="1"/>
          <p:nvPr/>
        </p:nvSpPr>
        <p:spPr>
          <a:xfrm>
            <a:off x="822960" y="6336792"/>
            <a:ext cx="10241280" cy="457200"/>
          </a:xfrm>
          <a:prstGeom prst="rect">
            <a:avLst/>
          </a:prstGeom>
          <a:noFill/>
          <a:ln/>
        </p:spPr>
        <p:txBody>
          <a:bodyPr wrap="square" lIns="0" tIns="0" rIns="0" bIns="0" rtlCol="0" anchor="ctr"/>
          <a:lstStyle/>
          <a:p>
            <a:pPr indent="0" marL="0">
              <a:buNone/>
            </a:pPr>
            <a:r>
              <a:rPr lang="en-US" sz="1700" i="1" dirty="0">
                <a:solidFill>
                  <a:srgbClr val="E8A64B"/>
                </a:solidFill>
                <a:latin typeface="Calibri" pitchFamily="34" charset="0"/>
                <a:ea typeface="Calibri" pitchFamily="34" charset="-122"/>
                <a:cs typeface="Calibri" pitchFamily="34" charset="-120"/>
              </a:rPr>
              <a:t>How would this work where Security Operations, Satellite Operations and Mission Lead sit with different companies?</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 Spectrum, Module Four course slides</dc:title>
  <dc:subject>Incident Response Preparation</dc:subject>
  <dc:creator>ethicallyHackingspace (eHs)</dc:creator>
  <cp:lastModifiedBy>ethicallyHackingspace (eHs)</cp:lastModifiedBy>
  <cp:revision>1</cp:revision>
  <dcterms:created xsi:type="dcterms:W3CDTF">2026-09-28T08:45:19Z</dcterms:created>
  <dcterms:modified xsi:type="dcterms:W3CDTF">2026-09-28T08:45:19Z</dcterms:modified>
</cp:coreProperties>
</file>