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two screens, not the framework. The promise line is grounded in the DHS Science and Technology on-board detection gap, reported in Air and Space Forces Magazine, 19 November 2025, and the SpaceCOP prototype built with Aerospace Corporation to close it. Cite it that way if challenged.
Then say the shape: this function has two deliverables, and the second one is the one teams drop.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lines as written. They are the objectives: what they will be able to do, what the module covers, and what they will produce. Say no timings and no logistics aloud; those are below, for you. Ten seconds.
RUN OF SHOW, for you and not for them: Slides 2 to 22, 17 minutes. Stop and ask at slide 4, the outage, and slide 19, MISP. Then the classroom, 16 minutes: workbook Chapters 3 and 4, questions 1, 3, 8, the Day 3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Read the title and the three lines, then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RECOGNITION. Allow 2 minutes.
Ask it and wait. The room must see its own week in the problem before anything after this lands.
WHY BOTH PEOPLE ARE RIGHT, and a room of engineers will check this. Theo's side sees carrier and demodulator lock as a continuous quantity sampled at the gateway. Maya's side sees discrete events written by whichever host produced them. There is no shared identifier between the two, and no shared clock discipline, so a record is stamped when the writing host says it happened rather than when the effect appeared on the link.
THE DILEMMA IS REAL, not rhetorical. A fleet-wide loss of lock caused by wiped modems and one caused by weather look identical in the measurement. Only the record side separates them. On this path that record sits on an element nobody has assessed, which is why the question cannot be answered tonight.
STOP AND ASK. Ask it and wait. Most rooms answer honestly, which is that somebody gets woken up and makes a call.
SAY THE CLAIM EXACTLY RIGHT. Nobody here is short of tooling. The gap is that the two pictures have no key in common, and that is a modeling problem rather than a spending problem.
LISTEN FOR: that the measurement side is somebody else's job everywhere, which is exactly why jamming goes unseen
If the room does not get there, say it, then move on. Do not argue it.
Register: SP-04, in METEORSTORM-Selling-Points.md.
IN THE ROOM'S OWN RECORD
  Workbook Module 03 workbook, Chapter 1, The Day in One Page
  Question Module 03 question set, Q1
  Minutes  Day 3 minutes, item 06, Records and measurements do not line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reads, one outage. The point is not that anybody is missing a tool. Theo's controllers see it on a spectrum display, in a system Maya's analysts do not have accounts on, and asking them to eyeball that display against her event list at three in the morning is not a detection strategy. He said exactly that in the room.
Dana's line matters too: she is the only one who can say which element would have emitted a record, and whether anything was ever wired to collect it.
LISTEN FOR: that none of them can alone, and there is no shared key that would let them do it together
If the room does not get there, say it, then move on. Do not argue it.
Register: SP-04, in METEORSTORM-Selling-Points.md.
IN THE ROOM'S OWN RECORD
  Workbook Module 03 workbook, Chapter 1, The Day in One Page
  Question Module 03 question set, Q1
  Minutes  Day 3 minutes, item 06, Records and measurements do not line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READ THE TABLE. Point at row three and say the sentence Maya said in the room: this path carries three measurements and not one record, so every tool her team runs today would show this platform as healthy right up to the outage.
Then point at row two, which is the opposite failure. Every step in command-authority misuse is a legitimate action performed at the wrong time or by the wrong person. There is no malicious binary to find, so a tool looking for artifacts finds nothing there either.
THE TALLY IS THE HONEST PART. Thirteen required sources and nine of them unassessed. Dana asked in the room that the nine not be buried: the method did not create those blind spots, it surfaced them, and now somebody has to answer for each one.
LISTEN FOR: that a detection strategy built only on records misses an entire class of attack on a space system
If the room does not get there, say it, then move on. Do not argue it.
Register: SP-04, in METEORSTORM-Selling-Points.md.
IN THE ROOM'S OWN RECORD
  Workbook Module 03 workbook, Chapter 4, The Four Paths
  Question Module 03 question set, Q6
  Minutes  Day 3 minutes, item 04, Path 02, sustained radio frequency noise injection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claim, ask the question, then WAIT. Two answers each and move on.
Question two is the one that lands hardest in a room that has lived through an unexplained outage. Let the silence run.
Register: SP-04, in METEORSTORM-Selling-Points.md.
WHAT TO STEER TO, AFTER THEY HAVE SPOKEN
  1. If the answer drifts, steer it to: the measurement side is somebody else's job in most organizations, which is exactly why jamming goes unseen.
  2. If the answer drifts, steer it to: wiped modems and weather produce the same measurement. Naming the separating record is the whole job.
  3. If the answer drifts, steer it to: a coverage percentage with no inventory under it cannot be defended line by line to anybody.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This is the section that sells the framework rather than reprinting the workbook.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FOR MAYA. Before this line, a step that leaves no log is simply absent from her plan and nobody notices. After it, the same step produces a required signal source with an element and an owner, so its absence is a line item rather than a silence.
This is the converged part of converged detection engineering, and it is the line most enterprise tooling cannot draw. Quote the reference, page 12: jamming is seen in the noise floor, and it is never seen in a log.
THEN SAY WHERE THE LINE COMES FROM, because it is not invented for the analytic layer. It is the same line the structural taxonomy already draws at the asset layer between data and signal. The framework did not add a concept here, it reused one.
LISTEN FOR: that the signal side is somebody else's job everywhere, which is exactly why jamming goes unseen
If the room does not get there, say it, then move on. Do not argue it.
Register: SP-04, in METEORSTORM-Selling-Points.md.
IN THE ROOM'S OWN RECORD
  Workbook Module 03 workbook, Chapter 3, The Two Source Kinds
  Question Module 03 question set, Q3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READ THE TABLE. Three sentences.
ONE. A required signal source is a measurement in the physical layer. Every published environment has a physical layer, so the record does not change shape when the business adds a domain.
TWO. This is the slide that answers the buyer who runs more than satellites. A maritime ground network's received power measurement is the same four fields as Kestrel's noise floor, on a different parent.
THREE. The deep space row carries the sharpest version. Minutes of light time are not a fault in the link, they are a property of where the machine operates, and the source record states its time base, so the window is computed rather than argued about. That is Theo's condition from the room, generalised.
LISTEN FOR: that the source record is the same record in any environment, because the physical layer is in all of them
If the room does not get there, say it, then move on. Do not argue it.
Register: SP-01, in METEORSTORM-Selling-Points.md.
IN THE ROOM'S OWN RECORD
  Workbook Module 03 workbook, Chapter 2, The Analytic Layer
  Question Module 03 question set, Q2
  Minutes  Day 1 minutes, item 03, What happens when the company is not only a satellite operator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RIGHT-HAND CARD IS THE ONE TO DWELL ON, because it is the sales point. Measured boot is not flown on this platform. Dana said so in the room when Maya asked where the boot hash comes from: the observable is correct in principle and unavailable in practice.
The reference says exactly why it is recorded rather than omitted. A required source that does not exist still takes a sub-ordinal, an element, a state and an owner, and that is what makes this gap countable rather than a sentence in a chapter.
For precision, because somebody will ask: the sub-ordinal is a separate counter from the element's own ordinal. Path 03 carries record 02, and the two numbers are unrelated.
LISTEN FOR: that a gap with a sub-ordinal and an owner is a work item, and the same gap in a paragraph is a future surprise
If the room does not get there, say it, then move on. Do not argue it.
Register: SP-04, in METEORSTORM-Selling-Points.md.
IN THE ROOM'S OWN RECORD
  Workbook Module 03 workbook, Chapter 3, The Source Records
  Question Module 03 question set, Q8
  Minutes  Day 3 minutes, item 05, Path 03, and the gap the room chose to declare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are the sale for this function: the record travels into new domains unchanged, the element is the join, and the time base is stated rather than assumed.
Read the claim, ask the question, wait. Two answers each.
Register: SP-04, in METEORSTORM-Selling-Points.md.
WHAT TO STEER TO, AFTER THEY HAVE SPOKEN
  1. If the answer drifts, steer it to: the alternative is a modeling project before the first measurement on a new domain can be written down.
  2. If the answer drifts, steer it to: the tempting alternative is inventing a correlation identifier nothing emits, which produces a coverage claim that is not true.
  3. If the answer drifts, steer it to: this is Theo's condition. Without it the window is argued about at three in the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Say what this section is: the Day 3 minutes are a record of three departments arguing, and every objection in them is one this room will hear. The minutes ship as a handout beside the workbook and the question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scene in two sentences. Wednesday morning, four anchored threats from Tuesday, and a room that has to turn each one into a route somebody can check.
THE DISTINCTION MAYA FORCED is worth the time. She asked whether a path that is about the threat's target has to end there. The ruling is that it does not: the target says what the path is ABOUT, the objective says where the traversal LANDS. Path 00 is about ground command acceptance and ends on the patch deployment pipeline. Forcing those to be the same element would have meant writing a false route.
Dana's question produced the other half: a path with an honest hole is more useful than a path with an invented sensor.
The minutes are a handout. Send the room to Day 3 rather than reading it to them.
LISTEN FOR: that the target says what the route is about and the objective says where it lands, and forcing them together writes a falsehood
If the room does not get there, say it, then move on. Do not argue it.
Register: SP-04, in METEORSTORM-Selling-Points.md.
IN THE ROOM'S OWN RECORD
  Workbook Module 03 workbook, Chapter 3, What a Path Must Prove
  Question Module 03 question set, Q5
  Minutes  Day 3 minutes, item 01, What a path has to prove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AS THE OBJECTION IT IS. It is the sharpest one in the week and it is entirely fair.
THE REFUSAL IS THE TEACHING. The tempting fix was to invent a correlation identifier and require every source to carry it. That was refused in the room, and the reason is the honest one: nothing on this platform emits one today, so it would have produced a design nobody could implement and a coverage claim that was not true.
WHAT WAS RULED INSTEAD. Correlate on the element. Three consequences, and say all three. Every required source names the one element it is collected from, and that element is the join. Each source states its time base and known offset, so a cross-source comparison is a stated window. And where a path carries both kinds, it names the expected pairing: on Path 00, the management-plane firmware-push record is what explains the fleet-wide loss of lock at the gateway.
Maya asked for that third one so an analyst inherits the pairing instead of rediscovering it.
LISTEN FOR: that correlating on the element is what this platform can actually do today with the sources it has
If the room does not get there, say it, then move on. Do not argue it.
Register: SP-04, in METEORSTORM-Selling-Points.md.
IN THE ROOM'S OWN RECORD
  Workbook Module 03 workbook, Chapter 5, Correlation on the Element
  Question Module 03 question set, Q11
  Minutes  Day 3 minutes, item 06, Records and measurements do not line up
YOU WILL HEAR THIS
  Who       Theo Lindgren, Satellite Operations
  Objection His side sees carrier and demodulator lock as a continuous quantity sampled at the gateway. Her side sees discrete events written by whichever host produced them. There is no shared identifier, and asking his controllers to eyeball a spectrum display against her event list at three in the morning is not a detection strategy.
  Answer    Correlate on the enumerated element, because the model already forces every required source to name exactly one. The element is the join, and time is a filter applied after it rather than the thing doing the joining.
  Condition Each source states the time base it is stamped in and the offset where it is known, so a window can be computed rather than argued about.
  Record    Day 3 minutes, item 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rulings, three owners, three things carried forward.
ROW THREE is the one that teaches the transformation. Dana recorded the cost and asked that it not be buried: writing routes this way produced thirteen required sources and nine of them are marked unassessed. The method did not create those blind spots, it surfaced them, and now somebody has to answer for each one.
A department that reports only the benefit has not changed what it measures its own work by. A department that reports both has. That is the difference between adopting a vocabulary and being transformed by it.
Close the section on what Day 3 hands Day 4: four routes, thirteen required sources, and a signature to write against each step that something can actually see.
LISTEN FOR: that a method which surfaces nine blind spots has done its job, and burying them would undo it
If the room does not get there, say it, then move on. Do not argue it.
Register: SP-04, in METEORSTORM-Selling-Points.md.
IN THE ROOM'S OWN RECORD
  Workbook Module 03 workbook, Chapter 4, The Source Inventory
  Question Module 03 question set, Q14
  Minutes  Day 3 minutes, item 07, What the tagged path buys, and what it costs
  Mindset  Pentagon of Pain, Chapter 3.3, The arc of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are about organizational honesty rather than notation, which is what section three exists for.
Question two usually produces the most candid answer in the deck. Let it run.
Register: SP-04, in METEORSTORM-Selling-Points.md.
WHAT TO STEER TO, AFTER THEY HAVE SPOKEN
  1. Steer the room to: a path with an honest hole is more useful than a path with an invented sensor. The hole has a name and a date.
  2. Steer the room to: a department that reports only the benefit has adopted a vocabulary. One that reports both has been transformed.
  3. Steer the room to: this is the hardest organizational habit in the week. The refusal is what makes the rest of the record trustworthy.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seconds. Both slides are screenshots of the real tool, taken when this deck was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ADOPTION. Allow 2 minutes.
The objection belongs here, in the room, where it can be answered. Have the fallback ready.
STOP AND ASK. Take the answers and give the fallback: meteorstorm is a published MISP taxonomy file, so any platform reading MISP taxonomies takes it unchanged. Read the attributes: the route runs entry SVC:CP:Control Plane:08, pivot SVC:CP:Control Plane:09, objective AST:SW:Software:03. RDS:00 is the management-network remote-access record on SVC:CP:Control Plane:08, unassessed. RDS:01 is the firmware-push operation record on SVC:CP:Control Plane:09, Available, src-ground-aca-010. RDS:02 is the terminal-fleet firmware inventory on AST:SW:Software:03, unassessed. RSS:00 is the fleet-wide carrier and demodulator lock status measured at the gateway on AST:SI:Signal:00, an element the path never walks, unassessed. Three of four sources unassessed and recorded as such is the point of the whole function.
LISTEN FOR: that the taxonomy is a file, so a platform that reads MISP taxonomies takes it unchanged and one that reads none still takes the five fields as a convention
If the room does not get there, say it, then move on. Do not argue it.
Register: SP-01b,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tool, same record. Left link, the anchor: SVC:CP:Control Plane:09, the element AN:THR:Threat:00 named, and the Target (TOE) property on the right. Right link, the objective waypoint: AST:SW:Software:03, the software the wiper rides. On paths 00 and 01 the two differ; on 02 and 03 they coincide. Say the rule: the path inherits, it does not choose. A path that anchors elsewhere is either a new threat or an error, and the model makes you say which.
LISTEN FOR: that inheritance is what keeps the week auditable, because a path free to pick its own anchor breaks the chain silently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questions on adoption. Permission and capability questions, meant to be answered out loud with a yes, a no, or we would need approval.
The fallback matters more than the yes: a platform that reads no MISP taxonomies still takes the five fields as a naming convention. Nobody is asked to migrate.
Register: SP-01b, in METEORSTORM-Selling-Points.md.
WHAT TO STEER TO, AFTER THEY HAVE SPOKEN
  1. If the answer drifts, steer it to: nothing has to be built if MISP is already running. It is a file, enabled in the Taxonomies screen.
  2. If the answer drifts, steer it to: one query returns every path that crosses a control plane service, whoever wrote it.
  3. If the answer drifts, steer it to: confirmed is the condition of leaving the building. Unconfirmed work stays in the register.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LINK THAT EARNS THE AMBER LINE, so make the argument here rather than restating it. The room has heard twice that collection is derived. This is where they see the derivation: thirteen required sources on four paths, and not one of them chosen because it was available. Each exists because a specific step against a specific element cannot be seen without it. Work one path aloud if the room is with you.
Then say the two consequences, because they are what a room paying for feeds wants. First, a source no path requires is not on the list, so the list is shorter than a vendor's and defensible line by line. Second, nine of the thirteen are unassessed, and that is on the record with an owner rather than discovered during an incident. A framework that claims coverage is easy; this one shows exactly where it has none, and who holds it.
The band line is the reference workbook's own claim, page 8: every threat is either covered end to end or carries a recorded gap. The second half of that sentence is the argument, not the first.
LISTEN FOR: that a line-by-line defense is a by-product of the anchor rather than a reporting exercise
If the room does not get there, say it, then move on. Do not argue it.
Register: SP-03,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Slides down. Say the three pieces in order and open the first one. The timings and how answers are taken are yours, not theirs: three minutes on the exercise, then two answers and the key; the questions by show of hands. The exact sentences are in the instructor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VALUE. Allow 1 minute.
Make them rank, not agree. Take two answers and stop.
ONE SENTENCE, THEN MOVE ON. Five pages, left to right: the contents, chapter 3 with the eight steps, chapter 3 with the four source states and what each obliges, chapter 4 with the waypoints worked element by element, chapter 4 with the four-waypoint path in full. Twenty six pages. Do not tour it.
The eight steps and the four source states came off the slides deliberately and live in chapter 3. Say that out loud: the deck argues, the workbook is the method, and they are leaving with the method.
LISTEN FOR: that the deck is the argument and the workbook is the instrument, and the instrument is what gets used after today
If the room does not get there, say it, then move on. Do not argue it.
Register: SP-02, in METEORSTORM-Selling-Points.md.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MINDSET, not the method. Quote verbatim, mindset then framework, transform then equip.
Dana Whitfield is the voice and this is her turn. She arrived judging her work by whether the design met its specification, and she leaves asking what the design costs somebody attacking it.
Concrete cost to the adversary: they must now act where a source exists, or accept that the gap they are using is dated, owned and being closed.
LISTEN FOR: that the recorded gap is what closes the unseen route, and a new rule on an already-watched step costs the adversary nothing
If the room does not get there, say it, then move on. Do not argue it.
Register: SP-01, in METEORSTORM-Selling-Points.md.
IN THE ROOM'S OWN RECORD
  Minutes  Day 3 minutes, item 07, What the tagged path buys, and what it costs
  Mindset  Pentagon of Pain, point 03, Master converged detection engineering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ONE. Rung: TRANSFER. Allow 2 minutes.
Let the room place itself. Never assert which of the three they outsource.
Close on the ask. The fourth step is the one that changes an organization, and it costs nothing but the discipline to write down what nobody has checked. Take two or three answers and stop.
LISTEN FOR: that making one path honestly countable is worth more than asserting coverage across all of them
If the room does not get there, say it, then move on. Do not argue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figures/f03-problem.png">    </p:cNvPr>
          <p:cNvPicPr>
            <a:picLocks noChangeAspect="1"/>
          </p:cNvPicPr>
          <p:nvPr/>
        </p:nvPicPr>
        <p:blipFill>
          <a:blip r:embed="rId1"/>
          <a:srcRect l="0" r="0" t="0" b="0"/>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0E1621">
              <a:alpha val="55000"/>
            </a:srgbClr>
          </a:solidFill>
          <a:ln w="12700">
            <a:solidFill>
              <a:srgbClr val="333333"/>
            </a:solidFill>
            <a:prstDash val="solid"/>
          </a:ln>
        </p:spPr>
      </p:sp>
      <p:sp>
        <p:nvSpPr>
          <p:cNvPr id="4" name="Shape 1"/>
          <p:cNvSpPr/>
          <p:nvPr/>
        </p:nvSpPr>
        <p:spPr>
          <a:xfrm>
            <a:off x="0" y="0"/>
            <a:ext cx="6949440" cy="6858000"/>
          </a:xfrm>
          <a:prstGeom prst="rect">
            <a:avLst/>
          </a:prstGeom>
          <a:solidFill>
            <a:srgbClr val="0E1621">
              <a:alpha val="78000"/>
            </a:srgbClr>
          </a:solidFill>
          <a:ln w="12700">
            <a:solidFill>
              <a:srgbClr val="333333"/>
            </a:solidFill>
            <a:prstDash val="solid"/>
          </a:ln>
        </p:spPr>
      </p:sp>
      <p:sp>
        <p:nvSpPr>
          <p:cNvPr id="5"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6" name="Text 3"/>
          <p:cNvSpPr txBox="1"/>
          <p:nvPr/>
        </p:nvSpPr>
        <p:spPr>
          <a:xfrm>
            <a:off x="822960" y="1463040"/>
            <a:ext cx="5943600" cy="320040"/>
          </a:xfrm>
          <a:prstGeom prst="rect">
            <a:avLst/>
          </a:prstGeom>
          <a:noFill/>
          <a:ln/>
        </p:spPr>
        <p:txBody>
          <a:bodyPr wrap="square" lIns="0" tIns="0" rIns="0" bIns="0" rtlCol="0" anchor="ctr"/>
          <a:lstStyle/>
          <a:p>
            <a:pPr indent="0" marL="0">
              <a:buNone/>
            </a:pPr>
            <a:r>
              <a:rPr lang="en-US" sz="1300" b="1" spc="220" kern="0" dirty="0">
                <a:solidFill>
                  <a:srgbClr val="E8A64B"/>
                </a:solidFill>
                <a:latin typeface="Calibri" pitchFamily="34" charset="0"/>
                <a:ea typeface="Calibri" pitchFamily="34" charset="-122"/>
                <a:cs typeface="Calibri" pitchFamily="34" charset="-120"/>
              </a:rPr>
              <a:t>Module Three · One outage, two valid observations</a:t>
            </a:r>
            <a:endParaRPr lang="en-US" sz="1300" dirty="0"/>
          </a:p>
        </p:txBody>
      </p:sp>
      <p:sp>
        <p:nvSpPr>
          <p:cNvPr id="7" name="Text 4"/>
          <p:cNvSpPr txBox="1"/>
          <p:nvPr/>
        </p:nvSpPr>
        <p:spPr>
          <a:xfrm>
            <a:off x="822960" y="1874520"/>
            <a:ext cx="5943600" cy="146304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Converged Detection Engineering</a:t>
            </a:r>
            <a:endParaRPr lang="en-US" sz="4000" dirty="0"/>
          </a:p>
        </p:txBody>
      </p:sp>
      <p:sp>
        <p:nvSpPr>
          <p:cNvPr id="8" name="Text 5"/>
          <p:cNvSpPr txBox="1"/>
          <p:nvPr/>
        </p:nvSpPr>
        <p:spPr>
          <a:xfrm>
            <a:off x="822960" y="3429000"/>
            <a:ext cx="5852160" cy="1005840"/>
          </a:xfrm>
          <a:prstGeom prst="rect">
            <a:avLst/>
          </a:prstGeom>
          <a:noFill/>
          <a:ln/>
        </p:spPr>
        <p:txBody>
          <a:bodyPr wrap="square" lIns="0" tIns="0" rIns="0" bIns="0" rtlCol="0" anchor="ctr"/>
          <a:lstStyle/>
          <a:p>
            <a:pPr indent="0" marL="0">
              <a:buNone/>
            </a:pPr>
            <a:r>
              <a:rPr lang="en-US" sz="1700" dirty="0">
                <a:solidFill>
                  <a:srgbClr val="DCE4EC"/>
                </a:solidFill>
                <a:latin typeface="Calibri" pitchFamily="34" charset="0"/>
                <a:ea typeface="Calibri" pitchFamily="34" charset="-122"/>
                <a:cs typeface="Calibri" pitchFamily="34" charset="-120"/>
              </a:rPr>
              <a:t>Carrier lock falls away at the gateway while the event stream shows the platform healthy. Both are correct: the jamming path writes no record.</a:t>
            </a:r>
            <a:endParaRPr lang="en-US" sz="1700" dirty="0"/>
          </a:p>
        </p:txBody>
      </p:sp>
      <p:sp>
        <p:nvSpPr>
          <p:cNvPr id="9" name="Shape 6"/>
          <p:cNvSpPr/>
          <p:nvPr/>
        </p:nvSpPr>
        <p:spPr>
          <a:xfrm>
            <a:off x="822960" y="4553712"/>
            <a:ext cx="5852160" cy="0"/>
          </a:xfrm>
          <a:prstGeom prst="line">
            <a:avLst/>
          </a:prstGeom>
          <a:noFill/>
          <a:ln w="19050">
            <a:solidFill>
              <a:srgbClr val="4A5A6C"/>
            </a:solidFill>
            <a:prstDash val="solid"/>
          </a:ln>
        </p:spPr>
      </p:sp>
      <p:sp>
        <p:nvSpPr>
          <p:cNvPr id="10" name="Text 7"/>
          <p:cNvSpPr txBox="1"/>
          <p:nvPr/>
        </p:nvSpPr>
        <p:spPr>
          <a:xfrm>
            <a:off x="822960" y="4736592"/>
            <a:ext cx="5852160" cy="640080"/>
          </a:xfrm>
          <a:prstGeom prst="rect">
            <a:avLst/>
          </a:prstGeom>
          <a:noFill/>
          <a:ln/>
        </p:spPr>
        <p:txBody>
          <a:bodyPr wrap="square" lIns="0" tIns="0" rIns="0" bIns="0" rtlCol="0" anchor="ctr"/>
          <a:lstStyle/>
          <a:p>
            <a:pPr indent="0" marL="0">
              <a:buNone/>
            </a:pPr>
            <a:r>
              <a:rPr lang="en-US" sz="1600" i="1" dirty="0">
                <a:solidFill>
                  <a:srgbClr val="E8A64B"/>
                </a:solidFill>
                <a:latin typeface="Calibri" pitchFamily="34" charset="0"/>
                <a:ea typeface="Calibri" pitchFamily="34" charset="-122"/>
                <a:cs typeface="Calibri" pitchFamily="34" charset="-120"/>
              </a:rPr>
              <a:t>Wiped modems and weather produce the same measurement. The separating record is unassessed.</a:t>
            </a:r>
            <a:endParaRPr lang="en-US" sz="1600" dirty="0"/>
          </a:p>
        </p:txBody>
      </p:sp>
      <p:sp>
        <p:nvSpPr>
          <p:cNvPr id="11" name="Text 8"/>
          <p:cNvSpPr txBox="1"/>
          <p:nvPr/>
        </p:nvSpPr>
        <p:spPr>
          <a:xfrm>
            <a:off x="822960" y="6263640"/>
            <a:ext cx="10607040" cy="274320"/>
          </a:xfrm>
          <a:prstGeom prst="rect">
            <a:avLst/>
          </a:prstGeom>
          <a:noFill/>
          <a:ln/>
        </p:spPr>
        <p:txBody>
          <a:bodyPr wrap="square" lIns="0" tIns="0" rIns="0" bIns="0" rtlCol="0" anchor="ctr"/>
          <a:lstStyle/>
          <a:p>
            <a:pPr indent="0" marL="0">
              <a:buNone/>
            </a:pPr>
            <a:r>
              <a:rPr lang="en-US" sz="1050" dirty="0">
                <a:solidFill>
                  <a:srgbClr val="8D99A6"/>
                </a:solidFill>
                <a:latin typeface="Calibri" pitchFamily="34" charset="0"/>
                <a:ea typeface="Calibri" pitchFamily="34" charset="-122"/>
                <a:cs typeface="Calibri" pitchFamily="34" charset="-120"/>
              </a:rPr>
              <a:t>Full Spectrum Space Cybersecurity Professional   |   Course slides   |   34 minutes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00</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This module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we will learn, and how</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Walk 3 steps of 1 attack path and name the source each step needs to be seen</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4 paths, the 2 kinds of source, a record and a measurement, and the 4 states</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Write 3 source records: what, where, which kind, and whether you hold it today</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01</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one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challenge</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Two true pictures of one outage, and no shared identifier.</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Four attack paths, and the two a record-only strategy cannot see.</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questions on what a step nothing collects actually costs.</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Two valid observations, and no shared identifier</a:t>
            </a:r>
            <a:endParaRPr lang="en-US" sz="3200" dirty="0"/>
          </a:p>
        </p:txBody>
      </p:sp>
      <p:sp>
        <p:nvSpPr>
          <p:cNvPr id="5" name="Text 3"/>
          <p:cNvSpPr txBox="1"/>
          <p:nvPr/>
        </p:nvSpPr>
        <p:spPr>
          <a:xfrm>
            <a:off x="777240" y="1938528"/>
            <a:ext cx="5669280" cy="237744"/>
          </a:xfrm>
          <a:prstGeom prst="rect">
            <a:avLst/>
          </a:prstGeom>
          <a:noFill/>
          <a:ln/>
        </p:spPr>
        <p:txBody>
          <a:bodyPr wrap="square" lIns="0" tIns="0" rIns="0" bIns="0" rtlCol="0" anchor="ctr"/>
          <a:lstStyle/>
          <a:p>
            <a:pPr indent="0" marL="0">
              <a:buNone/>
            </a:pPr>
            <a:r>
              <a:rPr lang="en-US" sz="1000" b="1" spc="120" kern="0" dirty="0">
                <a:solidFill>
                  <a:srgbClr val="1C7293"/>
                </a:solidFill>
                <a:latin typeface="Calibri" pitchFamily="34" charset="0"/>
                <a:ea typeface="Calibri" pitchFamily="34" charset="-122"/>
                <a:cs typeface="Calibri" pitchFamily="34" charset="-120"/>
              </a:rPr>
              <a:t>Terminal outage, fleet wide   ·   Gateway, Kiruna ground station   ·   Satellite Operations and Security Operations</a:t>
            </a:r>
            <a:endParaRPr lang="en-US" sz="1000" dirty="0"/>
          </a:p>
        </p:txBody>
      </p:sp>
      <p:sp>
        <p:nvSpPr>
          <p:cNvPr id="6" name="Text 4"/>
          <p:cNvSpPr txBox="1"/>
          <p:nvPr/>
        </p:nvSpPr>
        <p:spPr>
          <a:xfrm>
            <a:off x="777240" y="2240280"/>
            <a:ext cx="5486400" cy="2514600"/>
          </a:xfrm>
          <a:prstGeom prst="rect">
            <a:avLst/>
          </a:prstGeom>
          <a:noFill/>
          <a:ln/>
        </p:spPr>
        <p:txBody>
          <a:bodyPr wrap="square" lIns="0" tIns="0" rIns="0" bIns="0" rtlCol="0" anchor="t"/>
          <a:lstStyle/>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Terminals are dropping across the fleet. Carrier and demodulator lock fall away at the gateway, sampled continuously. The security event stream shows the platform healthy, because no element on this route writes a record.</a:t>
            </a:r>
            <a:endParaRPr lang="en-US" sz="1500" dirty="0"/>
          </a:p>
          <a:p>
            <a:pPr indent="0" marL="0">
              <a:lnSpc>
                <a:spcPct val="106000"/>
              </a:lnSpc>
              <a:buNone/>
            </a:pPr>
            <a:endParaRPr lang="en-US" sz="1500" dirty="0"/>
          </a:p>
          <a:p>
            <a:pPr indent="0" marL="0">
              <a:lnSpc>
                <a:spcPct val="106000"/>
              </a:lnSpc>
              <a:buNone/>
            </a:pPr>
            <a:r>
              <a:rPr lang="en-US" sz="1500" dirty="0">
                <a:solidFill>
                  <a:srgbClr val="1B2430"/>
                </a:solidFill>
                <a:latin typeface="Cambria" pitchFamily="34" charset="0"/>
                <a:ea typeface="Cambria" pitchFamily="34" charset="-122"/>
                <a:cs typeface="Cambria" pitchFamily="34" charset="-120"/>
              </a:rPr>
              <a:t>Two causes produce that measurement: modems wiped through the management plane, or weather. The record that would separate them sits on an element that has not been assessed.</a:t>
            </a:r>
            <a:endParaRPr lang="en-US" sz="1500" dirty="0"/>
          </a:p>
        </p:txBody>
      </p:sp>
      <p:sp>
        <p:nvSpPr>
          <p:cNvPr id="7" name="Text 5"/>
          <p:cNvSpPr txBox="1"/>
          <p:nvPr/>
        </p:nvSpPr>
        <p:spPr>
          <a:xfrm>
            <a:off x="6720840" y="1938528"/>
            <a:ext cx="475488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EACH SOURCE SUPPLIES</a:t>
            </a:r>
            <a:endParaRPr lang="en-US" sz="1100" dirty="0"/>
          </a:p>
        </p:txBody>
      </p:sp>
      <p:sp>
        <p:nvSpPr>
          <p:cNvPr id="8" name="Shape 6"/>
          <p:cNvSpPr/>
          <p:nvPr/>
        </p:nvSpPr>
        <p:spPr>
          <a:xfrm>
            <a:off x="6720840" y="2249424"/>
            <a:ext cx="4754880" cy="734568"/>
          </a:xfrm>
          <a:prstGeom prst="roundRect">
            <a:avLst>
              <a:gd name="adj" fmla="val 7469"/>
            </a:avLst>
          </a:prstGeom>
          <a:solidFill>
            <a:srgbClr val="F7F9FB"/>
          </a:solidFill>
          <a:ln w="12700">
            <a:solidFill>
              <a:srgbClr val="DCE2E8"/>
            </a:solidFill>
            <a:prstDash val="solid"/>
          </a:ln>
        </p:spPr>
      </p:sp>
      <p:sp>
        <p:nvSpPr>
          <p:cNvPr id="9" name="Text 7"/>
          <p:cNvSpPr txBox="1"/>
          <p:nvPr/>
        </p:nvSpPr>
        <p:spPr>
          <a:xfrm>
            <a:off x="6903720" y="2313432"/>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Gateway spectrum display</a:t>
            </a:r>
            <a:endParaRPr lang="en-US" sz="1200" dirty="0"/>
          </a:p>
        </p:txBody>
      </p:sp>
      <p:sp>
        <p:nvSpPr>
          <p:cNvPr id="10" name="Text 8"/>
          <p:cNvSpPr txBox="1"/>
          <p:nvPr/>
        </p:nvSpPr>
        <p:spPr>
          <a:xfrm>
            <a:off x="6903720" y="2532888"/>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Carrier and lock, continuously sampled.</a:t>
            </a:r>
            <a:endParaRPr lang="en-US" sz="1100" dirty="0"/>
          </a:p>
        </p:txBody>
      </p:sp>
      <p:sp>
        <p:nvSpPr>
          <p:cNvPr id="11" name="Text 9"/>
          <p:cNvSpPr txBox="1"/>
          <p:nvPr/>
        </p:nvSpPr>
        <p:spPr>
          <a:xfrm>
            <a:off x="6903720" y="2761488"/>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what caused the loss of lock.</a:t>
            </a:r>
            <a:endParaRPr lang="en-US" sz="1100" dirty="0"/>
          </a:p>
        </p:txBody>
      </p:sp>
      <p:sp>
        <p:nvSpPr>
          <p:cNvPr id="12" name="Shape 10"/>
          <p:cNvSpPr/>
          <p:nvPr/>
        </p:nvSpPr>
        <p:spPr>
          <a:xfrm>
            <a:off x="6720840" y="3075432"/>
            <a:ext cx="4754880" cy="734568"/>
          </a:xfrm>
          <a:prstGeom prst="roundRect">
            <a:avLst>
              <a:gd name="adj" fmla="val 7469"/>
            </a:avLst>
          </a:prstGeom>
          <a:solidFill>
            <a:srgbClr val="F7F9FB"/>
          </a:solidFill>
          <a:ln w="12700">
            <a:solidFill>
              <a:srgbClr val="DCE2E8"/>
            </a:solidFill>
            <a:prstDash val="solid"/>
          </a:ln>
        </p:spPr>
      </p:sp>
      <p:sp>
        <p:nvSpPr>
          <p:cNvPr id="13" name="Text 11"/>
          <p:cNvSpPr txBox="1"/>
          <p:nvPr/>
        </p:nvSpPr>
        <p:spPr>
          <a:xfrm>
            <a:off x="6903720" y="3139440"/>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Security event stream</a:t>
            </a:r>
            <a:endParaRPr lang="en-US" sz="1200" dirty="0"/>
          </a:p>
        </p:txBody>
      </p:sp>
      <p:sp>
        <p:nvSpPr>
          <p:cNvPr id="14" name="Text 12"/>
          <p:cNvSpPr txBox="1"/>
          <p:nvPr/>
        </p:nvSpPr>
        <p:spPr>
          <a:xfrm>
            <a:off x="6903720" y="3358896"/>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Records, stamped by the writing host.</a:t>
            </a:r>
            <a:endParaRPr lang="en-US" sz="1100" dirty="0"/>
          </a:p>
        </p:txBody>
      </p:sp>
      <p:sp>
        <p:nvSpPr>
          <p:cNvPr id="15" name="Text 13"/>
          <p:cNvSpPr txBox="1"/>
          <p:nvPr/>
        </p:nvSpPr>
        <p:spPr>
          <a:xfrm>
            <a:off x="6903720" y="3587496"/>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Nothing at all from this route.</a:t>
            </a:r>
            <a:endParaRPr lang="en-US" sz="1100" dirty="0"/>
          </a:p>
        </p:txBody>
      </p:sp>
      <p:sp>
        <p:nvSpPr>
          <p:cNvPr id="16" name="Shape 14"/>
          <p:cNvSpPr/>
          <p:nvPr/>
        </p:nvSpPr>
        <p:spPr>
          <a:xfrm>
            <a:off x="6720840" y="3901440"/>
            <a:ext cx="4754880" cy="734568"/>
          </a:xfrm>
          <a:prstGeom prst="roundRect">
            <a:avLst>
              <a:gd name="adj" fmla="val 7469"/>
            </a:avLst>
          </a:prstGeom>
          <a:solidFill>
            <a:srgbClr val="F7F9FB"/>
          </a:solidFill>
          <a:ln w="12700">
            <a:solidFill>
              <a:srgbClr val="DCE2E8"/>
            </a:solidFill>
            <a:prstDash val="solid"/>
          </a:ln>
        </p:spPr>
      </p:sp>
      <p:sp>
        <p:nvSpPr>
          <p:cNvPr id="17" name="Text 15"/>
          <p:cNvSpPr txBox="1"/>
          <p:nvPr/>
        </p:nvSpPr>
        <p:spPr>
          <a:xfrm>
            <a:off x="6903720" y="3965448"/>
            <a:ext cx="4480560" cy="219456"/>
          </a:xfrm>
          <a:prstGeom prst="rect">
            <a:avLst/>
          </a:prstGeom>
          <a:noFill/>
          <a:ln/>
        </p:spPr>
        <p:txBody>
          <a:bodyPr wrap="square" lIns="0" tIns="0" rIns="0" bIns="0" rtlCol="0" anchor="ctr"/>
          <a:lstStyle/>
          <a:p>
            <a:pPr indent="0" marL="0">
              <a:buNone/>
            </a:pPr>
            <a:r>
              <a:rPr lang="en-US" sz="1200" b="1" dirty="0">
                <a:solidFill>
                  <a:srgbClr val="1B2430"/>
                </a:solidFill>
                <a:latin typeface="Calibri" pitchFamily="34" charset="0"/>
                <a:ea typeface="Calibri" pitchFamily="34" charset="-122"/>
                <a:cs typeface="Calibri" pitchFamily="34" charset="-120"/>
              </a:rPr>
              <a:t>The two clocks</a:t>
            </a:r>
            <a:endParaRPr lang="en-US" sz="1200" dirty="0"/>
          </a:p>
        </p:txBody>
      </p:sp>
      <p:sp>
        <p:nvSpPr>
          <p:cNvPr id="18" name="Text 16"/>
          <p:cNvSpPr txBox="1"/>
          <p:nvPr/>
        </p:nvSpPr>
        <p:spPr>
          <a:xfrm>
            <a:off x="6903720" y="4184904"/>
            <a:ext cx="4480560" cy="237744"/>
          </a:xfrm>
          <a:prstGeom prst="rect">
            <a:avLst/>
          </a:prstGeom>
          <a:noFill/>
          <a:ln/>
        </p:spPr>
        <p:txBody>
          <a:bodyPr wrap="square" lIns="0" tIns="0" rIns="0" bIns="0" rtlCol="0" anchor="ctr"/>
          <a:lstStyle/>
          <a:p>
            <a:pPr indent="0" marL="0">
              <a:buNone/>
            </a:pPr>
            <a:r>
              <a:rPr lang="en-US" sz="1100" dirty="0">
                <a:solidFill>
                  <a:srgbClr val="44505E"/>
                </a:solidFill>
                <a:latin typeface="Calibri" pitchFamily="34" charset="0"/>
                <a:ea typeface="Calibri" pitchFamily="34" charset="-122"/>
                <a:cs typeface="Calibri" pitchFamily="34" charset="-120"/>
              </a:rPr>
              <a:t>Each side stamps in its own time base.</a:t>
            </a:r>
            <a:endParaRPr lang="en-US" sz="1100" dirty="0"/>
          </a:p>
        </p:txBody>
      </p:sp>
      <p:sp>
        <p:nvSpPr>
          <p:cNvPr id="19" name="Text 17"/>
          <p:cNvSpPr txBox="1"/>
          <p:nvPr/>
        </p:nvSpPr>
        <p:spPr>
          <a:xfrm>
            <a:off x="6903720" y="4413504"/>
            <a:ext cx="4480560" cy="219456"/>
          </a:xfrm>
          <a:prstGeom prst="rect">
            <a:avLst/>
          </a:prstGeom>
          <a:noFill/>
          <a:ln/>
        </p:spPr>
        <p:txBody>
          <a:bodyPr wrap="square" lIns="0" tIns="0" rIns="0" bIns="0" rtlCol="0" anchor="ctr"/>
          <a:lstStyle/>
          <a:p>
            <a:pPr indent="0" marL="0">
              <a:buNone/>
            </a:pPr>
            <a:r>
              <a:rPr lang="en-US" sz="1100" i="1" dirty="0">
                <a:solidFill>
                  <a:srgbClr val="C8791A"/>
                </a:solidFill>
                <a:latin typeface="Calibri" pitchFamily="34" charset="0"/>
                <a:ea typeface="Calibri" pitchFamily="34" charset="-122"/>
                <a:cs typeface="Calibri" pitchFamily="34" charset="-120"/>
              </a:rPr>
              <a:t>Not whether the two line up.</a:t>
            </a:r>
            <a:endParaRPr lang="en-US" sz="1100" dirty="0"/>
          </a:p>
        </p:txBody>
      </p:sp>
      <p:sp>
        <p:nvSpPr>
          <p:cNvPr id="20" name="Shape 18"/>
          <p:cNvSpPr/>
          <p:nvPr/>
        </p:nvSpPr>
        <p:spPr>
          <a:xfrm>
            <a:off x="777240" y="4864608"/>
            <a:ext cx="10698480" cy="731520"/>
          </a:xfrm>
          <a:prstGeom prst="roundRect">
            <a:avLst>
              <a:gd name="adj" fmla="val 7500"/>
            </a:avLst>
          </a:prstGeom>
          <a:solidFill>
            <a:srgbClr val="FDF6EC"/>
          </a:solidFill>
          <a:ln w="25400">
            <a:solidFill>
              <a:srgbClr val="C8791A"/>
            </a:solidFill>
            <a:prstDash val="solid"/>
          </a:ln>
        </p:spPr>
      </p:sp>
      <p:sp>
        <p:nvSpPr>
          <p:cNvPr id="21" name="Text 19"/>
          <p:cNvSpPr txBox="1"/>
          <p:nvPr/>
        </p:nvSpPr>
        <p:spPr>
          <a:xfrm>
            <a:off x="960120" y="4928616"/>
            <a:ext cx="27432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WHAT NONE OF THEM DETERMINES</a:t>
            </a:r>
            <a:endParaRPr lang="en-US" sz="1100" dirty="0"/>
          </a:p>
        </p:txBody>
      </p:sp>
      <p:sp>
        <p:nvSpPr>
          <p:cNvPr id="22" name="Text 20"/>
          <p:cNvSpPr txBox="1"/>
          <p:nvPr/>
        </p:nvSpPr>
        <p:spPr>
          <a:xfrm>
            <a:off x="960120" y="5157216"/>
            <a:ext cx="10332720" cy="402336"/>
          </a:xfrm>
          <a:prstGeom prst="rect">
            <a:avLst/>
          </a:prstGeom>
          <a:noFill/>
          <a:ln/>
        </p:spPr>
        <p:txBody>
          <a:bodyPr wrap="square" lIns="0" tIns="0" rIns="0" bIns="0" rtlCol="0" anchor="ctr"/>
          <a:lstStyle/>
          <a:p>
            <a:pPr indent="0" marL="0">
              <a:buNone/>
            </a:pPr>
            <a:r>
              <a:rPr lang="en-US" sz="1350" b="1" dirty="0">
                <a:solidFill>
                  <a:srgbClr val="1B2430"/>
                </a:solidFill>
                <a:latin typeface="Calibri" pitchFamily="34" charset="0"/>
                <a:ea typeface="Calibri" pitchFamily="34" charset="-122"/>
                <a:cs typeface="Calibri" pitchFamily="34" charset="-120"/>
              </a:rPr>
              <a:t>Wiped modems and weather produce the same measurement, and the separating record is unassessed.</a:t>
            </a:r>
            <a:endParaRPr lang="en-US" sz="135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are you facing this, and what happens today to a step nothing collects?</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challenge, and who carries it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holdings of one outage, no shared key</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Each department holds one part of the same outage that the other two cannot query.</a:t>
            </a:r>
            <a:endParaRPr lang="en-US" sz="1600" dirty="0"/>
          </a:p>
        </p:txBody>
      </p:sp>
      <p:sp>
        <p:nvSpPr>
          <p:cNvPr id="6" name="Shape 4"/>
          <p:cNvSpPr/>
          <p:nvPr/>
        </p:nvSpPr>
        <p:spPr>
          <a:xfrm>
            <a:off x="685800" y="2514600"/>
            <a:ext cx="5212080" cy="1463040"/>
          </a:xfrm>
          <a:prstGeom prst="roundRect">
            <a:avLst>
              <a:gd name="adj" fmla="val 3750"/>
            </a:avLst>
          </a:prstGeom>
          <a:solidFill>
            <a:srgbClr val="F7F9FB"/>
          </a:solidFill>
          <a:ln w="12700">
            <a:solidFill>
              <a:srgbClr val="DCE2E8"/>
            </a:solidFill>
            <a:prstDash val="solid"/>
          </a:ln>
        </p:spPr>
      </p:sp>
      <p:sp>
        <p:nvSpPr>
          <p:cNvPr id="7" name="Shape 5"/>
          <p:cNvSpPr/>
          <p:nvPr/>
        </p:nvSpPr>
        <p:spPr>
          <a:xfrm>
            <a:off x="960120" y="2788920"/>
            <a:ext cx="457200" cy="457200"/>
          </a:xfrm>
          <a:prstGeom prst="ellipse">
            <a:avLst/>
          </a:prstGeom>
          <a:solidFill>
            <a:srgbClr val="FFFFFF"/>
          </a:solidFill>
          <a:ln w="28575">
            <a:solidFill>
              <a:srgbClr val="C8791A"/>
            </a:solidFill>
            <a:prstDash val="solid"/>
          </a:ln>
        </p:spPr>
      </p:sp>
      <p:sp>
        <p:nvSpPr>
          <p:cNvPr id="8" name="Text 6"/>
          <p:cNvSpPr txBox="1"/>
          <p:nvPr/>
        </p:nvSpPr>
        <p:spPr>
          <a:xfrm>
            <a:off x="960120" y="2788920"/>
            <a:ext cx="457200" cy="457200"/>
          </a:xfrm>
          <a:prstGeom prst="rect">
            <a:avLst/>
          </a:prstGeom>
          <a:noFill/>
          <a:ln/>
        </p:spPr>
        <p:txBody>
          <a:bodyPr wrap="square" lIns="0" tIns="0" rIns="0" bIns="0" rtlCol="0" anchor="ctr"/>
          <a:lstStyle/>
          <a:p>
            <a:pPr algn="ctr" indent="0" marL="0">
              <a:buNone/>
            </a:pPr>
            <a:r>
              <a:rPr lang="en-US" sz="1600" b="1" dirty="0">
                <a:solidFill>
                  <a:srgbClr val="C8791A"/>
                </a:solidFill>
                <a:latin typeface="Cambria" pitchFamily="34" charset="0"/>
                <a:ea typeface="Cambria" pitchFamily="34" charset="-122"/>
                <a:cs typeface="Cambria" pitchFamily="34" charset="-120"/>
              </a:rPr>
              <a:t>1</a:t>
            </a:r>
            <a:endParaRPr lang="en-US" sz="1600" dirty="0"/>
          </a:p>
        </p:txBody>
      </p:sp>
      <p:sp>
        <p:nvSpPr>
          <p:cNvPr id="9" name="Text 7"/>
          <p:cNvSpPr txBox="1"/>
          <p:nvPr/>
        </p:nvSpPr>
        <p:spPr>
          <a:xfrm>
            <a:off x="160020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Security Operations: the records</a:t>
            </a:r>
            <a:endParaRPr lang="en-US" sz="1700" dirty="0"/>
          </a:p>
        </p:txBody>
      </p:sp>
      <p:sp>
        <p:nvSpPr>
          <p:cNvPr id="10" name="Text 8"/>
          <p:cNvSpPr txBox="1"/>
          <p:nvPr/>
        </p:nvSpPr>
        <p:spPr>
          <a:xfrm>
            <a:off x="160020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Discrete events, written by the producing host. None of them from this route.</a:t>
            </a:r>
            <a:endParaRPr lang="en-US" sz="1350" dirty="0"/>
          </a:p>
        </p:txBody>
      </p:sp>
      <p:sp>
        <p:nvSpPr>
          <p:cNvPr id="11" name="Shape 9"/>
          <p:cNvSpPr/>
          <p:nvPr/>
        </p:nvSpPr>
        <p:spPr>
          <a:xfrm>
            <a:off x="6309360" y="2514600"/>
            <a:ext cx="5212080" cy="1463040"/>
          </a:xfrm>
          <a:prstGeom prst="roundRect">
            <a:avLst>
              <a:gd name="adj" fmla="val 3750"/>
            </a:avLst>
          </a:prstGeom>
          <a:solidFill>
            <a:srgbClr val="F7F9FB"/>
          </a:solidFill>
          <a:ln w="12700">
            <a:solidFill>
              <a:srgbClr val="DCE2E8"/>
            </a:solidFill>
            <a:prstDash val="solid"/>
          </a:ln>
        </p:spPr>
      </p:sp>
      <p:sp>
        <p:nvSpPr>
          <p:cNvPr id="12" name="Shape 10"/>
          <p:cNvSpPr/>
          <p:nvPr/>
        </p:nvSpPr>
        <p:spPr>
          <a:xfrm>
            <a:off x="6583680" y="2788920"/>
            <a:ext cx="457200" cy="457200"/>
          </a:xfrm>
          <a:prstGeom prst="ellipse">
            <a:avLst/>
          </a:prstGeom>
          <a:solidFill>
            <a:srgbClr val="FFFFFF"/>
          </a:solidFill>
          <a:ln w="28575">
            <a:solidFill>
              <a:srgbClr val="1C7293"/>
            </a:solidFill>
            <a:prstDash val="solid"/>
          </a:ln>
        </p:spPr>
      </p:sp>
      <p:sp>
        <p:nvSpPr>
          <p:cNvPr id="13" name="Text 11"/>
          <p:cNvSpPr txBox="1"/>
          <p:nvPr/>
        </p:nvSpPr>
        <p:spPr>
          <a:xfrm>
            <a:off x="6583680" y="2788920"/>
            <a:ext cx="457200" cy="457200"/>
          </a:xfrm>
          <a:prstGeom prst="rect">
            <a:avLst/>
          </a:prstGeom>
          <a:noFill/>
          <a:ln/>
        </p:spPr>
        <p:txBody>
          <a:bodyPr wrap="square" lIns="0" tIns="0" rIns="0" bIns="0" rtlCol="0" anchor="ctr"/>
          <a:lstStyle/>
          <a:p>
            <a:pPr algn="ctr" indent="0" marL="0">
              <a:buNone/>
            </a:pPr>
            <a:r>
              <a:rPr lang="en-US" sz="1600" b="1" dirty="0">
                <a:solidFill>
                  <a:srgbClr val="1C7293"/>
                </a:solidFill>
                <a:latin typeface="Cambria" pitchFamily="34" charset="0"/>
                <a:ea typeface="Cambria" pitchFamily="34" charset="-122"/>
                <a:cs typeface="Cambria" pitchFamily="34" charset="-120"/>
              </a:rPr>
              <a:t>2</a:t>
            </a:r>
            <a:endParaRPr lang="en-US" sz="1600" dirty="0"/>
          </a:p>
        </p:txBody>
      </p:sp>
      <p:sp>
        <p:nvSpPr>
          <p:cNvPr id="14" name="Text 12"/>
          <p:cNvSpPr txBox="1"/>
          <p:nvPr/>
        </p:nvSpPr>
        <p:spPr>
          <a:xfrm>
            <a:off x="7223760" y="277063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Satellite Operations: the measurements</a:t>
            </a:r>
            <a:endParaRPr lang="en-US" sz="1700" dirty="0"/>
          </a:p>
        </p:txBody>
      </p:sp>
      <p:sp>
        <p:nvSpPr>
          <p:cNvPr id="15" name="Text 13"/>
          <p:cNvSpPr txBox="1"/>
          <p:nvPr/>
        </p:nvSpPr>
        <p:spPr>
          <a:xfrm>
            <a:off x="7223760" y="308152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Carrier, noise floor and lock, sampled continuously, on a system with no shared account.</a:t>
            </a:r>
            <a:endParaRPr lang="en-US" sz="1350" dirty="0"/>
          </a:p>
        </p:txBody>
      </p:sp>
      <p:sp>
        <p:nvSpPr>
          <p:cNvPr id="16" name="Shape 14"/>
          <p:cNvSpPr/>
          <p:nvPr/>
        </p:nvSpPr>
        <p:spPr>
          <a:xfrm>
            <a:off x="685800" y="4251960"/>
            <a:ext cx="5212080" cy="1463040"/>
          </a:xfrm>
          <a:prstGeom prst="roundRect">
            <a:avLst>
              <a:gd name="adj" fmla="val 3750"/>
            </a:avLst>
          </a:prstGeom>
          <a:solidFill>
            <a:srgbClr val="F7F9FB"/>
          </a:solidFill>
          <a:ln w="12700">
            <a:solidFill>
              <a:srgbClr val="DCE2E8"/>
            </a:solidFill>
            <a:prstDash val="solid"/>
          </a:ln>
        </p:spPr>
      </p:sp>
      <p:sp>
        <p:nvSpPr>
          <p:cNvPr id="17" name="Shape 15"/>
          <p:cNvSpPr/>
          <p:nvPr/>
        </p:nvSpPr>
        <p:spPr>
          <a:xfrm>
            <a:off x="960120" y="4526280"/>
            <a:ext cx="457200" cy="457200"/>
          </a:xfrm>
          <a:prstGeom prst="ellipse">
            <a:avLst/>
          </a:prstGeom>
          <a:solidFill>
            <a:srgbClr val="FFFFFF"/>
          </a:solidFill>
          <a:ln w="28575">
            <a:solidFill>
              <a:srgbClr val="2E7D5B"/>
            </a:solidFill>
            <a:prstDash val="solid"/>
          </a:ln>
        </p:spPr>
      </p:sp>
      <p:sp>
        <p:nvSpPr>
          <p:cNvPr id="18" name="Text 16"/>
          <p:cNvSpPr txBox="1"/>
          <p:nvPr/>
        </p:nvSpPr>
        <p:spPr>
          <a:xfrm>
            <a:off x="960120" y="4526280"/>
            <a:ext cx="457200" cy="457200"/>
          </a:xfrm>
          <a:prstGeom prst="rect">
            <a:avLst/>
          </a:prstGeom>
          <a:noFill/>
          <a:ln/>
        </p:spPr>
        <p:txBody>
          <a:bodyPr wrap="square" lIns="0" tIns="0" rIns="0" bIns="0" rtlCol="0" anchor="ctr"/>
          <a:lstStyle/>
          <a:p>
            <a:pPr algn="ctr" indent="0" marL="0">
              <a:buNone/>
            </a:pPr>
            <a:r>
              <a:rPr lang="en-US" sz="1600" b="1" dirty="0">
                <a:solidFill>
                  <a:srgbClr val="2E7D5B"/>
                </a:solidFill>
                <a:latin typeface="Cambria" pitchFamily="34" charset="0"/>
                <a:ea typeface="Cambria" pitchFamily="34" charset="-122"/>
                <a:cs typeface="Cambria" pitchFamily="34" charset="-120"/>
              </a:rPr>
              <a:t>3</a:t>
            </a:r>
            <a:endParaRPr lang="en-US" sz="1600" dirty="0"/>
          </a:p>
        </p:txBody>
      </p:sp>
      <p:sp>
        <p:nvSpPr>
          <p:cNvPr id="19" name="Text 17"/>
          <p:cNvSpPr txBox="1"/>
          <p:nvPr/>
        </p:nvSpPr>
        <p:spPr>
          <a:xfrm>
            <a:off x="1600200" y="4507992"/>
            <a:ext cx="4023360" cy="292608"/>
          </a:xfrm>
          <a:prstGeom prst="rect">
            <a:avLst/>
          </a:prstGeom>
          <a:noFill/>
          <a:ln/>
        </p:spPr>
        <p:txBody>
          <a:bodyPr wrap="square" lIns="0" tIns="0" rIns="0" bIns="0" rtlCol="0" anchor="ctr"/>
          <a:lstStyle/>
          <a:p>
            <a:pPr indent="0" marL="0">
              <a:buNone/>
            </a:pPr>
            <a:r>
              <a:rPr lang="en-US" sz="1700" b="1" dirty="0">
                <a:solidFill>
                  <a:srgbClr val="1B2430"/>
                </a:solidFill>
                <a:latin typeface="Cambria" pitchFamily="34" charset="0"/>
                <a:ea typeface="Cambria" pitchFamily="34" charset="-122"/>
                <a:cs typeface="Cambria" pitchFamily="34" charset="-120"/>
              </a:rPr>
              <a:t>Design and Engineering: the build</a:t>
            </a:r>
            <a:endParaRPr lang="en-US" sz="1700" dirty="0"/>
          </a:p>
        </p:txBody>
      </p:sp>
      <p:sp>
        <p:nvSpPr>
          <p:cNvPr id="20" name="Text 18"/>
          <p:cNvSpPr txBox="1"/>
          <p:nvPr/>
        </p:nvSpPr>
        <p:spPr>
          <a:xfrm>
            <a:off x="1600200" y="4818888"/>
            <a:ext cx="4114800" cy="777240"/>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States which element would emit a record, and that this one was never wired to emit.</a:t>
            </a:r>
            <a:endParaRPr lang="en-US" sz="13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which of the three could say tonight whether this was weather or an adversary?</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cost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Two of the four routes leave no record to find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four attack paths written on Wednesday, and what a defensive cyber operator must hold to see each one.</a:t>
            </a:r>
            <a:endParaRPr lang="en-US" sz="1600" dirty="0"/>
          </a:p>
        </p:txBody>
      </p:sp>
      <p:sp>
        <p:nvSpPr>
          <p:cNvPr id="6" name="Text 4"/>
          <p:cNvSpPr txBox="1"/>
          <p:nvPr/>
        </p:nvSpPr>
        <p:spPr>
          <a:xfrm>
            <a:off x="777240" y="2084832"/>
            <a:ext cx="3714293"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ROUTE</a:t>
            </a:r>
            <a:endParaRPr lang="en-US" sz="1100" dirty="0"/>
          </a:p>
        </p:txBody>
      </p:sp>
      <p:sp>
        <p:nvSpPr>
          <p:cNvPr id="7" name="Text 5"/>
          <p:cNvSpPr txBox="1"/>
          <p:nvPr/>
        </p:nvSpPr>
        <p:spPr>
          <a:xfrm>
            <a:off x="4628693" y="2084832"/>
            <a:ext cx="1146658"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RECORDS</a:t>
            </a:r>
            <a:endParaRPr lang="en-US" sz="1100" dirty="0"/>
          </a:p>
        </p:txBody>
      </p:sp>
      <p:sp>
        <p:nvSpPr>
          <p:cNvPr id="8" name="Text 6"/>
          <p:cNvSpPr txBox="1"/>
          <p:nvPr/>
        </p:nvSpPr>
        <p:spPr>
          <a:xfrm>
            <a:off x="5912510" y="2084832"/>
            <a:ext cx="1574597"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MEASUREMENTS</a:t>
            </a:r>
            <a:endParaRPr lang="en-US" sz="1100" dirty="0"/>
          </a:p>
        </p:txBody>
      </p:sp>
      <p:sp>
        <p:nvSpPr>
          <p:cNvPr id="9" name="Text 7"/>
          <p:cNvSpPr txBox="1"/>
          <p:nvPr/>
        </p:nvSpPr>
        <p:spPr>
          <a:xfrm>
            <a:off x="7624267" y="2084832"/>
            <a:ext cx="3714293"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THAT MEANS</a:t>
            </a:r>
            <a:endParaRPr lang="en-US" sz="1100" dirty="0"/>
          </a:p>
        </p:txBody>
      </p:sp>
      <p:sp>
        <p:nvSpPr>
          <p:cNvPr id="10" name="Shape 8"/>
          <p:cNvSpPr/>
          <p:nvPr/>
        </p:nvSpPr>
        <p:spPr>
          <a:xfrm>
            <a:off x="777240" y="2359152"/>
            <a:ext cx="10698480" cy="0"/>
          </a:xfrm>
          <a:prstGeom prst="line">
            <a:avLst/>
          </a:prstGeom>
          <a:noFill/>
          <a:ln w="19050">
            <a:solidFill>
              <a:srgbClr val="1B2430"/>
            </a:solidFill>
            <a:prstDash val="solid"/>
          </a:ln>
        </p:spPr>
      </p:sp>
      <p:sp>
        <p:nvSpPr>
          <p:cNvPr id="11" name="Text 9"/>
          <p:cNvSpPr txBox="1"/>
          <p:nvPr/>
        </p:nvSpPr>
        <p:spPr>
          <a:xfrm>
            <a:off x="777240" y="2468880"/>
            <a:ext cx="3686861"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00 · management-plane firmware push</a:t>
            </a:r>
            <a:endParaRPr lang="en-US" sz="1300" dirty="0"/>
          </a:p>
        </p:txBody>
      </p:sp>
      <p:sp>
        <p:nvSpPr>
          <p:cNvPr id="12" name="Text 10"/>
          <p:cNvSpPr txBox="1"/>
          <p:nvPr/>
        </p:nvSpPr>
        <p:spPr>
          <a:xfrm>
            <a:off x="4628693" y="2468880"/>
            <a:ext cx="1119226"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5912510" y="2468880"/>
            <a:ext cx="154716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1</a:t>
            </a:r>
            <a:endParaRPr lang="en-US" sz="1300" dirty="0"/>
          </a:p>
        </p:txBody>
      </p:sp>
      <p:sp>
        <p:nvSpPr>
          <p:cNvPr id="14" name="Text 12"/>
          <p:cNvSpPr txBox="1"/>
          <p:nvPr/>
        </p:nvSpPr>
        <p:spPr>
          <a:xfrm>
            <a:off x="7624267" y="2468880"/>
            <a:ext cx="3686861"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Both kinds, and nothing joins them</a:t>
            </a:r>
            <a:endParaRPr lang="en-US" sz="1300" dirty="0"/>
          </a:p>
        </p:txBody>
      </p:sp>
      <p:sp>
        <p:nvSpPr>
          <p:cNvPr id="15" name="Shape 13"/>
          <p:cNvSpPr/>
          <p:nvPr/>
        </p:nvSpPr>
        <p:spPr>
          <a:xfrm>
            <a:off x="777240" y="2980944"/>
            <a:ext cx="10698480" cy="539496"/>
          </a:xfrm>
          <a:prstGeom prst="rect">
            <a:avLst/>
          </a:prstGeom>
          <a:solidFill>
            <a:srgbClr val="F7F9FB"/>
          </a:solidFill>
          <a:ln/>
        </p:spPr>
      </p:sp>
      <p:sp>
        <p:nvSpPr>
          <p:cNvPr id="16" name="Text 14"/>
          <p:cNvSpPr txBox="1"/>
          <p:nvPr/>
        </p:nvSpPr>
        <p:spPr>
          <a:xfrm>
            <a:off x="777240" y="3035808"/>
            <a:ext cx="3686861"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01 · command-authority misuse</a:t>
            </a:r>
            <a:endParaRPr lang="en-US" sz="1300" dirty="0"/>
          </a:p>
        </p:txBody>
      </p:sp>
      <p:sp>
        <p:nvSpPr>
          <p:cNvPr id="17" name="Text 15"/>
          <p:cNvSpPr txBox="1"/>
          <p:nvPr/>
        </p:nvSpPr>
        <p:spPr>
          <a:xfrm>
            <a:off x="4628693" y="3035808"/>
            <a:ext cx="1119226"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3</a:t>
            </a:r>
            <a:endParaRPr lang="en-US" sz="1300" dirty="0"/>
          </a:p>
        </p:txBody>
      </p:sp>
      <p:sp>
        <p:nvSpPr>
          <p:cNvPr id="18" name="Text 16"/>
          <p:cNvSpPr txBox="1"/>
          <p:nvPr/>
        </p:nvSpPr>
        <p:spPr>
          <a:xfrm>
            <a:off x="5912510" y="3035808"/>
            <a:ext cx="154716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0</a:t>
            </a:r>
            <a:endParaRPr lang="en-US" sz="1300" dirty="0"/>
          </a:p>
        </p:txBody>
      </p:sp>
      <p:sp>
        <p:nvSpPr>
          <p:cNvPr id="19" name="Text 17"/>
          <p:cNvSpPr txBox="1"/>
          <p:nvPr/>
        </p:nvSpPr>
        <p:spPr>
          <a:xfrm>
            <a:off x="7624267" y="3035808"/>
            <a:ext cx="3686861"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 artifact. Detection has to be behavioral</a:t>
            </a:r>
            <a:endParaRPr lang="en-US" sz="1300" dirty="0"/>
          </a:p>
        </p:txBody>
      </p:sp>
      <p:sp>
        <p:nvSpPr>
          <p:cNvPr id="20" name="Text 18"/>
          <p:cNvSpPr txBox="1"/>
          <p:nvPr/>
        </p:nvSpPr>
        <p:spPr>
          <a:xfrm>
            <a:off x="777240" y="3602736"/>
            <a:ext cx="3686861"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02 · sustained jamming</a:t>
            </a:r>
            <a:endParaRPr lang="en-US" sz="1300" dirty="0"/>
          </a:p>
        </p:txBody>
      </p:sp>
      <p:sp>
        <p:nvSpPr>
          <p:cNvPr id="21" name="Text 19"/>
          <p:cNvSpPr txBox="1"/>
          <p:nvPr/>
        </p:nvSpPr>
        <p:spPr>
          <a:xfrm>
            <a:off x="4628693" y="3602736"/>
            <a:ext cx="1119226"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0</a:t>
            </a:r>
            <a:endParaRPr lang="en-US" sz="1300" dirty="0"/>
          </a:p>
        </p:txBody>
      </p:sp>
      <p:sp>
        <p:nvSpPr>
          <p:cNvPr id="22" name="Text 20"/>
          <p:cNvSpPr txBox="1"/>
          <p:nvPr/>
        </p:nvSpPr>
        <p:spPr>
          <a:xfrm>
            <a:off x="5912510" y="3602736"/>
            <a:ext cx="154716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3</a:t>
            </a:r>
            <a:endParaRPr lang="en-US" sz="1300" dirty="0"/>
          </a:p>
        </p:txBody>
      </p:sp>
      <p:sp>
        <p:nvSpPr>
          <p:cNvPr id="23" name="Text 21"/>
          <p:cNvSpPr txBox="1"/>
          <p:nvPr/>
        </p:nvSpPr>
        <p:spPr>
          <a:xfrm>
            <a:off x="7624267" y="3602736"/>
            <a:ext cx="3686861"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Every record-based tool shows healthy</a:t>
            </a:r>
            <a:endParaRPr lang="en-US" sz="1300" dirty="0"/>
          </a:p>
        </p:txBody>
      </p:sp>
      <p:sp>
        <p:nvSpPr>
          <p:cNvPr id="24" name="Shape 22"/>
          <p:cNvSpPr/>
          <p:nvPr/>
        </p:nvSpPr>
        <p:spPr>
          <a:xfrm>
            <a:off x="777240" y="4114800"/>
            <a:ext cx="10698480" cy="539496"/>
          </a:xfrm>
          <a:prstGeom prst="rect">
            <a:avLst/>
          </a:prstGeom>
          <a:solidFill>
            <a:srgbClr val="F7F9FB"/>
          </a:solidFill>
          <a:ln/>
        </p:spPr>
      </p:sp>
      <p:sp>
        <p:nvSpPr>
          <p:cNvPr id="25" name="Text 23"/>
          <p:cNvSpPr txBox="1"/>
          <p:nvPr/>
        </p:nvSpPr>
        <p:spPr>
          <a:xfrm>
            <a:off x="777240" y="4169664"/>
            <a:ext cx="3686861"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03 · on-orbit firmware update</a:t>
            </a:r>
            <a:endParaRPr lang="en-US" sz="1300" dirty="0"/>
          </a:p>
        </p:txBody>
      </p:sp>
      <p:sp>
        <p:nvSpPr>
          <p:cNvPr id="26" name="Text 24"/>
          <p:cNvSpPr txBox="1"/>
          <p:nvPr/>
        </p:nvSpPr>
        <p:spPr>
          <a:xfrm>
            <a:off x="4628693" y="4169664"/>
            <a:ext cx="1119226"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3</a:t>
            </a:r>
            <a:endParaRPr lang="en-US" sz="1300" dirty="0"/>
          </a:p>
        </p:txBody>
      </p:sp>
      <p:sp>
        <p:nvSpPr>
          <p:cNvPr id="27" name="Text 25"/>
          <p:cNvSpPr txBox="1"/>
          <p:nvPr/>
        </p:nvSpPr>
        <p:spPr>
          <a:xfrm>
            <a:off x="5912510" y="4169664"/>
            <a:ext cx="1547165"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0</a:t>
            </a:r>
            <a:endParaRPr lang="en-US" sz="1300" dirty="0"/>
          </a:p>
        </p:txBody>
      </p:sp>
      <p:sp>
        <p:nvSpPr>
          <p:cNvPr id="28" name="Text 26"/>
          <p:cNvSpPr txBox="1"/>
          <p:nvPr/>
        </p:nvSpPr>
        <p:spPr>
          <a:xfrm>
            <a:off x="7624267" y="4169664"/>
            <a:ext cx="3686861"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One of the three is not flown at all</a:t>
            </a:r>
            <a:endParaRPr lang="en-US" sz="1300" dirty="0"/>
          </a:p>
        </p:txBody>
      </p:sp>
      <p:sp>
        <p:nvSpPr>
          <p:cNvPr id="29" name="Shape 27"/>
          <p:cNvSpPr/>
          <p:nvPr/>
        </p:nvSpPr>
        <p:spPr>
          <a:xfrm>
            <a:off x="777240" y="4828032"/>
            <a:ext cx="10698480" cy="0"/>
          </a:xfrm>
          <a:prstGeom prst="line">
            <a:avLst/>
          </a:prstGeom>
          <a:noFill/>
          <a:ln w="12700">
            <a:solidFill>
              <a:srgbClr val="DCE2E8"/>
            </a:solidFill>
            <a:prstDash val="solid"/>
          </a:ln>
        </p:spPr>
      </p:sp>
      <p:sp>
        <p:nvSpPr>
          <p:cNvPr id="30" name="Text 28"/>
          <p:cNvSpPr txBox="1"/>
          <p:nvPr/>
        </p:nvSpPr>
        <p:spPr>
          <a:xfrm>
            <a:off x="777240" y="4937760"/>
            <a:ext cx="10698480" cy="274320"/>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Thirteen required sources across four routes. Nine of them nobody has assessed yet.</a:t>
            </a:r>
            <a:endParaRPr lang="en-US" sz="1300" dirty="0"/>
          </a:p>
        </p:txBody>
      </p:sp>
      <p:sp>
        <p:nvSpPr>
          <p:cNvPr id="31" name="Text 2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say, for one attack route, which steps would leave you nothing?</a:t>
            </a:r>
            <a:endParaRPr lang="en-US" sz="1500" dirty="0"/>
          </a:p>
        </p:txBody>
      </p:sp>
      <p:sp>
        <p:nvSpPr>
          <p:cNvPr id="32" name="Text 3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challenge</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makes every step of an attack declare what a defensive cyber operator must hold to see it, as a record or as a physical measurement.</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solar event and a jamming campaign are enumerated against the same element, so the record that separates them is named rather than argued for.</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or does somebody get woken up?</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source nobody has assessed is written down as unassessed, with an element and an owner, rather than left out of the coverage number.</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with the coverage figure you report today?</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02</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two</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What METEORSTORM brings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question asked at every step, and the two kinds of source it sorts into.</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A signal source enumerated the same way in any of the five environments.</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One source record: sub-ordinal, what, where, and state.</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turn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step with no record needs a signal source, not a log</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Walk an attack step by step. The side of the line a step falls on decides what a defensive cyber operator holds.</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An adversary acts at one step</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Does it leave a record?</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at every step of the traversal, not once for the path.</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1C7293"/>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1C7293"/>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Yes · a required data source</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It must be received as a record: a log, an audit stream, an inventory, a telemetry feed.</a:t>
            </a:r>
            <a:endParaRPr lang="en-US" sz="1250" dirty="0"/>
          </a:p>
        </p:txBody>
      </p:sp>
      <p:sp>
        <p:nvSpPr>
          <p:cNvPr id="18" name="Shape 16"/>
          <p:cNvSpPr/>
          <p:nvPr/>
        </p:nvSpPr>
        <p:spPr>
          <a:xfrm>
            <a:off x="7452360" y="5065776"/>
            <a:ext cx="320040" cy="0"/>
          </a:xfrm>
          <a:prstGeom prst="line">
            <a:avLst/>
          </a:prstGeom>
          <a:noFill/>
          <a:ln w="25400">
            <a:solidFill>
              <a:srgbClr val="1C7293"/>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1C7293"/>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No · a required signal source</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It must be measured in the physical layer: a noise floor, a lock status, a received power level.</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every step of an attack be sorted into a record or a measurement today?</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The future proof</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signal source enumerates the same in any environment</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 signal source is measured in the physical layer, and every one of the five published environments has one.</a:t>
            </a:r>
            <a:endParaRPr lang="en-US" sz="1600" dirty="0"/>
          </a:p>
        </p:txBody>
      </p:sp>
      <p:sp>
        <p:nvSpPr>
          <p:cNvPr id="6" name="Text 4"/>
          <p:cNvSpPr txBox="1"/>
          <p:nvPr/>
        </p:nvSpPr>
        <p:spPr>
          <a:xfrm>
            <a:off x="777240" y="2084832"/>
            <a:ext cx="307238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IF THE BUSINESS ADDS</a:t>
            </a:r>
            <a:endParaRPr lang="en-US" sz="1100" dirty="0"/>
          </a:p>
        </p:txBody>
      </p:sp>
      <p:sp>
        <p:nvSpPr>
          <p:cNvPr id="7" name="Text 5"/>
          <p:cNvSpPr txBox="1"/>
          <p:nvPr/>
        </p:nvSpPr>
        <p:spPr>
          <a:xfrm>
            <a:off x="3986784" y="2084832"/>
            <a:ext cx="392826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MEASUREMENT SITS ON</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WHAT CHANGES IN THE METHOD</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3044952"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maritime ground network</a:t>
            </a:r>
            <a:endParaRPr lang="en-US" sz="1300" dirty="0"/>
          </a:p>
        </p:txBody>
      </p:sp>
      <p:sp>
        <p:nvSpPr>
          <p:cNvPr id="11" name="Text 9"/>
          <p:cNvSpPr txBox="1"/>
          <p:nvPr/>
        </p:nvSpPr>
        <p:spPr>
          <a:xfrm>
            <a:off x="3986784" y="2468880"/>
            <a:ext cx="3900830"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PCE-AQ · an aquatic asset</a:t>
            </a:r>
            <a:endParaRPr lang="en-US" sz="125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Nothing. The same four fields.</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3044952"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An uncrewed aerial relay</a:t>
            </a:r>
            <a:endParaRPr lang="en-US" sz="1300" dirty="0"/>
          </a:p>
        </p:txBody>
      </p:sp>
      <p:sp>
        <p:nvSpPr>
          <p:cNvPr id="15" name="Text 13"/>
          <p:cNvSpPr txBox="1"/>
          <p:nvPr/>
        </p:nvSpPr>
        <p:spPr>
          <a:xfrm>
            <a:off x="3986784" y="3035808"/>
            <a:ext cx="3900830"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PCE-AE · low, high, near space</a:t>
            </a:r>
            <a:endParaRPr lang="en-US" sz="125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Nothing. It names the segments it crosses.</a:t>
            </a:r>
            <a:endParaRPr lang="en-US" sz="1300" dirty="0"/>
          </a:p>
        </p:txBody>
      </p:sp>
      <p:sp>
        <p:nvSpPr>
          <p:cNvPr id="17" name="Text 15"/>
          <p:cNvSpPr txBox="1"/>
          <p:nvPr/>
        </p:nvSpPr>
        <p:spPr>
          <a:xfrm>
            <a:off x="777240" y="3602736"/>
            <a:ext cx="3044952" cy="49377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deep space leg</a:t>
            </a:r>
            <a:endParaRPr lang="en-US" sz="1300" dirty="0"/>
          </a:p>
        </p:txBody>
      </p:sp>
      <p:sp>
        <p:nvSpPr>
          <p:cNvPr id="18" name="Text 16"/>
          <p:cNvSpPr txBox="1"/>
          <p:nvPr/>
        </p:nvSpPr>
        <p:spPr>
          <a:xfrm>
            <a:off x="3986784" y="3602736"/>
            <a:ext cx="3900830" cy="493776"/>
          </a:xfrm>
          <a:prstGeom prst="rect">
            <a:avLst/>
          </a:prstGeom>
          <a:noFill/>
          <a:ln/>
        </p:spPr>
        <p:txBody>
          <a:bodyPr wrap="square" lIns="0" tIns="0" rIns="0" bIns="0" rtlCol="0" anchor="ctr"/>
          <a:lstStyle/>
          <a:p>
            <a:pPr indent="0" marL="0">
              <a:buNone/>
            </a:pPr>
            <a:r>
              <a:rPr lang="en-US" sz="1250" dirty="0">
                <a:solidFill>
                  <a:srgbClr val="C8791A"/>
                </a:solidFill>
                <a:latin typeface="Courier New" pitchFamily="34" charset="0"/>
                <a:ea typeface="Courier New" pitchFamily="34" charset="-122"/>
                <a:cs typeface="Courier New" pitchFamily="34" charset="-120"/>
              </a:rPr>
              <a:t>PCE-DS · its own segment</a:t>
            </a:r>
            <a:endParaRPr lang="en-US" sz="125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Nothing. Light time is stated as a time base.</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Three of the five published environments carry no Kestrel elements today. A path through them is writable now.</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enumerate a measurement on a maritime or aerial asset without new fields?</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record</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source record: sub-ordinal, what, where, state</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Two real records from the Kestrel first pass, printed as the reference workbook prints them.</a:t>
            </a:r>
            <a:endParaRPr lang="en-US" sz="1600" dirty="0"/>
          </a:p>
        </p:txBody>
      </p:sp>
      <p:sp>
        <p:nvSpPr>
          <p:cNvPr id="6" name="Shape 4"/>
          <p:cNvSpPr/>
          <p:nvPr/>
        </p:nvSpPr>
        <p:spPr>
          <a:xfrm>
            <a:off x="777240" y="2066544"/>
            <a:ext cx="5029200" cy="3419856"/>
          </a:xfrm>
          <a:prstGeom prst="roundRect">
            <a:avLst>
              <a:gd name="adj" fmla="val 1604"/>
            </a:avLst>
          </a:prstGeom>
          <a:solidFill>
            <a:srgbClr val="FFFFFF"/>
          </a:solidFill>
          <a:ln w="19050">
            <a:solidFill>
              <a:srgbClr val="DCE2E8"/>
            </a:solidFill>
            <a:prstDash val="solid"/>
          </a:ln>
        </p:spPr>
      </p:sp>
      <p:sp>
        <p:nvSpPr>
          <p:cNvPr id="7" name="Text 5"/>
          <p:cNvSpPr txBox="1"/>
          <p:nvPr/>
        </p:nvSpPr>
        <p:spPr>
          <a:xfrm>
            <a:off x="1051560" y="2249424"/>
            <a:ext cx="4480560" cy="237744"/>
          </a:xfrm>
          <a:prstGeom prst="rect">
            <a:avLst/>
          </a:prstGeom>
          <a:noFill/>
          <a:ln/>
        </p:spPr>
        <p:txBody>
          <a:bodyPr wrap="square" lIns="0" tIns="0" rIns="0" bIns="0" rtlCol="0" anchor="ctr"/>
          <a:lstStyle/>
          <a:p>
            <a:pPr indent="0" marL="0">
              <a:buNone/>
            </a:pPr>
            <a:r>
              <a:rPr lang="en-US" sz="1100" b="1" spc="160" kern="0" dirty="0">
                <a:solidFill>
                  <a:srgbClr val="1C7293"/>
                </a:solidFill>
                <a:latin typeface="Calibri" pitchFamily="34" charset="0"/>
                <a:ea typeface="Calibri" pitchFamily="34" charset="-122"/>
                <a:cs typeface="Calibri" pitchFamily="34" charset="-120"/>
              </a:rPr>
              <a:t>REQUIRED SIGNAL SOURCE</a:t>
            </a:r>
            <a:endParaRPr lang="en-US" sz="1100" dirty="0"/>
          </a:p>
        </p:txBody>
      </p:sp>
      <p:sp>
        <p:nvSpPr>
          <p:cNvPr id="8" name="Text 6"/>
          <p:cNvSpPr txBox="1"/>
          <p:nvPr/>
        </p:nvSpPr>
        <p:spPr>
          <a:xfrm>
            <a:off x="105156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Held, and identified</a:t>
            </a:r>
            <a:endParaRPr lang="en-US" sz="1650" dirty="0"/>
          </a:p>
        </p:txBody>
      </p:sp>
      <p:sp>
        <p:nvSpPr>
          <p:cNvPr id="9" name="Text 7"/>
          <p:cNvSpPr txBox="1"/>
          <p:nvPr/>
        </p:nvSpPr>
        <p:spPr>
          <a:xfrm>
            <a:off x="105156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No records at all. Everything revealing it is a measurement.</a:t>
            </a:r>
            <a:endParaRPr lang="en-US" sz="1250" dirty="0"/>
          </a:p>
        </p:txBody>
      </p:sp>
      <p:sp>
        <p:nvSpPr>
          <p:cNvPr id="10" name="Text 8"/>
          <p:cNvSpPr txBox="1"/>
          <p:nvPr/>
        </p:nvSpPr>
        <p:spPr>
          <a:xfrm>
            <a:off x="105156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SUB-ORDINAL</a:t>
            </a:r>
            <a:endParaRPr lang="en-US" sz="1000" dirty="0"/>
          </a:p>
        </p:txBody>
      </p:sp>
      <p:sp>
        <p:nvSpPr>
          <p:cNvPr id="11" name="Text 9"/>
          <p:cNvSpPr txBox="1"/>
          <p:nvPr/>
        </p:nvSpPr>
        <p:spPr>
          <a:xfrm>
            <a:off x="244144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RSS:02</a:t>
            </a:r>
            <a:endParaRPr lang="en-US" sz="1100" dirty="0"/>
          </a:p>
        </p:txBody>
      </p:sp>
      <p:sp>
        <p:nvSpPr>
          <p:cNvPr id="12" name="Text 10"/>
          <p:cNvSpPr txBox="1"/>
          <p:nvPr/>
        </p:nvSpPr>
        <p:spPr>
          <a:xfrm>
            <a:off x="105156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WHAT</a:t>
            </a:r>
            <a:endParaRPr lang="en-US" sz="1000" dirty="0"/>
          </a:p>
        </p:txBody>
      </p:sp>
      <p:sp>
        <p:nvSpPr>
          <p:cNvPr id="13" name="Text 11"/>
          <p:cNvSpPr txBox="1"/>
          <p:nvPr/>
        </p:nvSpPr>
        <p:spPr>
          <a:xfrm>
            <a:off x="244144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Receiver lock status</a:t>
            </a:r>
            <a:endParaRPr lang="en-US" sz="1100" dirty="0"/>
          </a:p>
        </p:txBody>
      </p:sp>
      <p:sp>
        <p:nvSpPr>
          <p:cNvPr id="14" name="Text 12"/>
          <p:cNvSpPr txBox="1"/>
          <p:nvPr/>
        </p:nvSpPr>
        <p:spPr>
          <a:xfrm>
            <a:off x="244144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and link-outage measurement</a:t>
            </a:r>
            <a:endParaRPr lang="en-US" sz="1100" dirty="0"/>
          </a:p>
        </p:txBody>
      </p:sp>
      <p:sp>
        <p:nvSpPr>
          <p:cNvPr id="15" name="Text 13"/>
          <p:cNvSpPr txBox="1"/>
          <p:nvPr/>
        </p:nvSpPr>
        <p:spPr>
          <a:xfrm>
            <a:off x="1051560" y="3986784"/>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MEASURED ON</a:t>
            </a:r>
            <a:endParaRPr lang="en-US" sz="1000" dirty="0"/>
          </a:p>
        </p:txBody>
      </p:sp>
      <p:sp>
        <p:nvSpPr>
          <p:cNvPr id="16" name="Text 14"/>
          <p:cNvSpPr txBox="1"/>
          <p:nvPr/>
        </p:nvSpPr>
        <p:spPr>
          <a:xfrm>
            <a:off x="244144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AST:SI:Signal:00</a:t>
            </a:r>
            <a:endParaRPr lang="en-US" sz="1100" dirty="0"/>
          </a:p>
        </p:txBody>
      </p:sp>
      <p:sp>
        <p:nvSpPr>
          <p:cNvPr id="17" name="Text 15"/>
          <p:cNvSpPr txBox="1"/>
          <p:nvPr/>
        </p:nvSpPr>
        <p:spPr>
          <a:xfrm>
            <a:off x="105156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STATE</a:t>
            </a:r>
            <a:endParaRPr lang="en-US" sz="1000" dirty="0"/>
          </a:p>
        </p:txBody>
      </p:sp>
      <p:sp>
        <p:nvSpPr>
          <p:cNvPr id="18" name="Text 16"/>
          <p:cNvSpPr txBox="1"/>
          <p:nvPr/>
        </p:nvSpPr>
        <p:spPr>
          <a:xfrm>
            <a:off x="244144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Available, src-rx-rf-024</a:t>
            </a:r>
            <a:endParaRPr lang="en-US" sz="1100" dirty="0"/>
          </a:p>
        </p:txBody>
      </p:sp>
      <p:sp>
        <p:nvSpPr>
          <p:cNvPr id="19" name="Shape 17"/>
          <p:cNvSpPr/>
          <p:nvPr/>
        </p:nvSpPr>
        <p:spPr>
          <a:xfrm>
            <a:off x="1051560" y="4480560"/>
            <a:ext cx="4480560" cy="0"/>
          </a:xfrm>
          <a:prstGeom prst="line">
            <a:avLst/>
          </a:prstGeom>
          <a:noFill/>
          <a:ln w="12700">
            <a:solidFill>
              <a:srgbClr val="DCE2E8"/>
            </a:solidFill>
            <a:prstDash val="solid"/>
          </a:ln>
        </p:spPr>
      </p:sp>
      <p:sp>
        <p:nvSpPr>
          <p:cNvPr id="20" name="Text 18"/>
          <p:cNvSpPr txBox="1"/>
          <p:nvPr/>
        </p:nvSpPr>
        <p:spPr>
          <a:xfrm>
            <a:off x="1051560" y="4572000"/>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carried on</a:t>
            </a:r>
            <a:endParaRPr lang="en-US" sz="1000" dirty="0"/>
          </a:p>
        </p:txBody>
      </p:sp>
      <p:sp>
        <p:nvSpPr>
          <p:cNvPr id="21" name="Text 19"/>
          <p:cNvSpPr txBox="1"/>
          <p:nvPr/>
        </p:nvSpPr>
        <p:spPr>
          <a:xfrm>
            <a:off x="1051560" y="4773168"/>
            <a:ext cx="4480560" cy="548640"/>
          </a:xfrm>
          <a:prstGeom prst="rect">
            <a:avLst/>
          </a:prstGeom>
          <a:noFill/>
          <a:ln/>
        </p:spPr>
        <p:txBody>
          <a:bodyPr wrap="square" lIns="0" tIns="0" rIns="0" bIns="0" rtlCol="0" anchor="ctr"/>
          <a:lstStyle/>
          <a:p>
            <a:pPr indent="0" marL="0">
              <a:buNone/>
            </a:pPr>
            <a:r>
              <a:rPr lang="en-US" sz="1000" dirty="0">
                <a:solidFill>
                  <a:srgbClr val="1C7293"/>
                </a:solidFill>
                <a:latin typeface="Courier New" pitchFamily="34" charset="0"/>
                <a:ea typeface="Courier New" pitchFamily="34" charset="-122"/>
                <a:cs typeface="Courier New" pitchFamily="34" charset="-120"/>
              </a:rPr>
              <a:t>AN:ATT:Attack Path:02</a:t>
            </a:r>
            <a:endParaRPr lang="en-US" sz="1000" dirty="0"/>
          </a:p>
        </p:txBody>
      </p:sp>
      <p:sp>
        <p:nvSpPr>
          <p:cNvPr id="22" name="Shape 20"/>
          <p:cNvSpPr/>
          <p:nvPr/>
        </p:nvSpPr>
        <p:spPr>
          <a:xfrm>
            <a:off x="6355080" y="2066544"/>
            <a:ext cx="5029200" cy="3419856"/>
          </a:xfrm>
          <a:prstGeom prst="roundRect">
            <a:avLst>
              <a:gd name="adj" fmla="val 1604"/>
            </a:avLst>
          </a:prstGeom>
          <a:solidFill>
            <a:srgbClr val="FDF6EC"/>
          </a:solidFill>
          <a:ln w="28575">
            <a:solidFill>
              <a:srgbClr val="C8791A"/>
            </a:solidFill>
            <a:prstDash val="solid"/>
          </a:ln>
        </p:spPr>
      </p:sp>
      <p:sp>
        <p:nvSpPr>
          <p:cNvPr id="23" name="Text 21"/>
          <p:cNvSpPr txBox="1"/>
          <p:nvPr/>
        </p:nvSpPr>
        <p:spPr>
          <a:xfrm>
            <a:off x="6629400" y="2249424"/>
            <a:ext cx="4480560" cy="237744"/>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REQUIRED DATA SOURCE</a:t>
            </a:r>
            <a:endParaRPr lang="en-US" sz="1100" dirty="0"/>
          </a:p>
        </p:txBody>
      </p:sp>
      <p:sp>
        <p:nvSpPr>
          <p:cNvPr id="24" name="Text 22"/>
          <p:cNvSpPr txBox="1"/>
          <p:nvPr/>
        </p:nvSpPr>
        <p:spPr>
          <a:xfrm>
            <a:off x="6629400" y="2505456"/>
            <a:ext cx="4480560" cy="548640"/>
          </a:xfrm>
          <a:prstGeom prst="rect">
            <a:avLst/>
          </a:prstGeom>
          <a:noFill/>
          <a:ln/>
        </p:spPr>
        <p:txBody>
          <a:bodyPr wrap="square" lIns="0" tIns="0" rIns="0" bIns="0" rtlCol="0" anchor="ctr"/>
          <a:lstStyle/>
          <a:p>
            <a:pPr indent="0" marL="0">
              <a:buNone/>
            </a:pPr>
            <a:r>
              <a:rPr lang="en-US" sz="1650" b="1" dirty="0">
                <a:solidFill>
                  <a:srgbClr val="1B2430"/>
                </a:solidFill>
                <a:latin typeface="Cambria" pitchFamily="34" charset="0"/>
                <a:ea typeface="Cambria" pitchFamily="34" charset="-122"/>
                <a:cs typeface="Cambria" pitchFamily="34" charset="-120"/>
              </a:rPr>
              <a:t>Assessed, and absent</a:t>
            </a:r>
            <a:endParaRPr lang="en-US" sz="1650" dirty="0"/>
          </a:p>
        </p:txBody>
      </p:sp>
      <p:sp>
        <p:nvSpPr>
          <p:cNvPr id="25" name="Text 23"/>
          <p:cNvSpPr txBox="1"/>
          <p:nvPr/>
        </p:nvSpPr>
        <p:spPr>
          <a:xfrm>
            <a:off x="6629400" y="3035808"/>
            <a:ext cx="4480560" cy="310896"/>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 declared gap still takes an element, a state and an owner.</a:t>
            </a:r>
            <a:endParaRPr lang="en-US" sz="1250" dirty="0"/>
          </a:p>
        </p:txBody>
      </p:sp>
      <p:sp>
        <p:nvSpPr>
          <p:cNvPr id="26" name="Text 24"/>
          <p:cNvSpPr txBox="1"/>
          <p:nvPr/>
        </p:nvSpPr>
        <p:spPr>
          <a:xfrm>
            <a:off x="6629400" y="3328416"/>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SUB-ORDINAL</a:t>
            </a:r>
            <a:endParaRPr lang="en-US" sz="1000" dirty="0"/>
          </a:p>
        </p:txBody>
      </p:sp>
      <p:sp>
        <p:nvSpPr>
          <p:cNvPr id="27" name="Text 25"/>
          <p:cNvSpPr txBox="1"/>
          <p:nvPr/>
        </p:nvSpPr>
        <p:spPr>
          <a:xfrm>
            <a:off x="8019288" y="3328416"/>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RDS:02</a:t>
            </a:r>
            <a:endParaRPr lang="en-US" sz="1100" dirty="0"/>
          </a:p>
        </p:txBody>
      </p:sp>
      <p:sp>
        <p:nvSpPr>
          <p:cNvPr id="28" name="Text 26"/>
          <p:cNvSpPr txBox="1"/>
          <p:nvPr/>
        </p:nvSpPr>
        <p:spPr>
          <a:xfrm>
            <a:off x="6629400" y="3547872"/>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WHAT</a:t>
            </a:r>
            <a:endParaRPr lang="en-US" sz="1000" dirty="0"/>
          </a:p>
        </p:txBody>
      </p:sp>
      <p:sp>
        <p:nvSpPr>
          <p:cNvPr id="29" name="Text 27"/>
          <p:cNvSpPr txBox="1"/>
          <p:nvPr/>
        </p:nvSpPr>
        <p:spPr>
          <a:xfrm>
            <a:off x="8019288" y="3547872"/>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Boot-time firmware measurement</a:t>
            </a:r>
            <a:endParaRPr lang="en-US" sz="1100" dirty="0"/>
          </a:p>
        </p:txBody>
      </p:sp>
      <p:sp>
        <p:nvSpPr>
          <p:cNvPr id="30" name="Text 28"/>
          <p:cNvSpPr txBox="1"/>
          <p:nvPr/>
        </p:nvSpPr>
        <p:spPr>
          <a:xfrm>
            <a:off x="8019288" y="3767328"/>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and attestation record</a:t>
            </a:r>
            <a:endParaRPr lang="en-US" sz="1100" dirty="0"/>
          </a:p>
        </p:txBody>
      </p:sp>
      <p:sp>
        <p:nvSpPr>
          <p:cNvPr id="31" name="Text 29"/>
          <p:cNvSpPr txBox="1"/>
          <p:nvPr/>
        </p:nvSpPr>
        <p:spPr>
          <a:xfrm>
            <a:off x="6629400" y="3986784"/>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OBSERVED ON</a:t>
            </a:r>
            <a:endParaRPr lang="en-US" sz="1000" dirty="0"/>
          </a:p>
        </p:txBody>
      </p:sp>
      <p:sp>
        <p:nvSpPr>
          <p:cNvPr id="32" name="Text 30"/>
          <p:cNvSpPr txBox="1"/>
          <p:nvPr/>
        </p:nvSpPr>
        <p:spPr>
          <a:xfrm>
            <a:off x="8019288" y="3986784"/>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AST:FW:Firmware:01</a:t>
            </a:r>
            <a:endParaRPr lang="en-US" sz="1100" dirty="0"/>
          </a:p>
        </p:txBody>
      </p:sp>
      <p:sp>
        <p:nvSpPr>
          <p:cNvPr id="33" name="Text 31"/>
          <p:cNvSpPr txBox="1"/>
          <p:nvPr/>
        </p:nvSpPr>
        <p:spPr>
          <a:xfrm>
            <a:off x="6629400" y="4206240"/>
            <a:ext cx="1325880" cy="256032"/>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STATE</a:t>
            </a:r>
            <a:endParaRPr lang="en-US" sz="1000" dirty="0"/>
          </a:p>
        </p:txBody>
      </p:sp>
      <p:sp>
        <p:nvSpPr>
          <p:cNvPr id="34" name="Text 32"/>
          <p:cNvSpPr txBox="1"/>
          <p:nvPr/>
        </p:nvSpPr>
        <p:spPr>
          <a:xfrm>
            <a:off x="8019288" y="4206240"/>
            <a:ext cx="3090672" cy="256032"/>
          </a:xfrm>
          <a:prstGeom prst="rect">
            <a:avLst/>
          </a:prstGeom>
          <a:noFill/>
          <a:ln/>
        </p:spPr>
        <p:txBody>
          <a:bodyPr wrap="square" lIns="0" tIns="0" rIns="0" bIns="0" rtlCol="0" anchor="ctr"/>
          <a:lstStyle/>
          <a:p>
            <a:pPr indent="0" marL="0">
              <a:buNone/>
            </a:pPr>
            <a:r>
              <a:rPr lang="en-US" sz="1100" dirty="0">
                <a:solidFill>
                  <a:srgbClr val="1B2430"/>
                </a:solidFill>
                <a:latin typeface="Courier New" pitchFamily="34" charset="0"/>
                <a:ea typeface="Courier New" pitchFamily="34" charset="-122"/>
                <a:cs typeface="Courier New" pitchFamily="34" charset="-120"/>
              </a:rPr>
              <a:t>Gap, owner Satellite Design and Eng.</a:t>
            </a:r>
            <a:endParaRPr lang="en-US" sz="1100" dirty="0"/>
          </a:p>
        </p:txBody>
      </p:sp>
      <p:sp>
        <p:nvSpPr>
          <p:cNvPr id="35" name="Shape 33"/>
          <p:cNvSpPr/>
          <p:nvPr/>
        </p:nvSpPr>
        <p:spPr>
          <a:xfrm>
            <a:off x="6629400" y="4480560"/>
            <a:ext cx="4480560" cy="0"/>
          </a:xfrm>
          <a:prstGeom prst="line">
            <a:avLst/>
          </a:prstGeom>
          <a:noFill/>
          <a:ln w="12700">
            <a:solidFill>
              <a:srgbClr val="DCE2E8"/>
            </a:solidFill>
            <a:prstDash val="solid"/>
          </a:ln>
        </p:spPr>
      </p:sp>
      <p:sp>
        <p:nvSpPr>
          <p:cNvPr id="36" name="Text 34"/>
          <p:cNvSpPr txBox="1"/>
          <p:nvPr/>
        </p:nvSpPr>
        <p:spPr>
          <a:xfrm>
            <a:off x="6629400" y="4572000"/>
            <a:ext cx="4480560" cy="219456"/>
          </a:xfrm>
          <a:prstGeom prst="rect">
            <a:avLst/>
          </a:prstGeom>
          <a:noFill/>
          <a:ln/>
        </p:spPr>
        <p:txBody>
          <a:bodyPr wrap="square" lIns="0" tIns="0" rIns="0" bIns="0" rtlCol="0" anchor="ctr"/>
          <a:lstStyle/>
          <a:p>
            <a:pPr indent="0" marL="0">
              <a:buNone/>
            </a:pPr>
            <a:r>
              <a:rPr lang="en-US" sz="1000" b="1" spc="80" kern="0" dirty="0">
                <a:solidFill>
                  <a:srgbClr val="7C8794"/>
                </a:solidFill>
                <a:latin typeface="Calibri" pitchFamily="34" charset="0"/>
                <a:ea typeface="Calibri" pitchFamily="34" charset="-122"/>
                <a:cs typeface="Calibri" pitchFamily="34" charset="-120"/>
              </a:rPr>
              <a:t>carried on</a:t>
            </a:r>
            <a:endParaRPr lang="en-US" sz="1000" dirty="0"/>
          </a:p>
        </p:txBody>
      </p:sp>
      <p:sp>
        <p:nvSpPr>
          <p:cNvPr id="37" name="Text 35"/>
          <p:cNvSpPr txBox="1"/>
          <p:nvPr/>
        </p:nvSpPr>
        <p:spPr>
          <a:xfrm>
            <a:off x="6629400" y="4773168"/>
            <a:ext cx="4480560" cy="548640"/>
          </a:xfrm>
          <a:prstGeom prst="rect">
            <a:avLst/>
          </a:prstGeom>
          <a:noFill/>
          <a:ln/>
        </p:spPr>
        <p:txBody>
          <a:bodyPr wrap="square" lIns="0" tIns="0" rIns="0" bIns="0" rtlCol="0" anchor="ctr"/>
          <a:lstStyle/>
          <a:p>
            <a:pPr indent="0" marL="0">
              <a:buNone/>
            </a:pPr>
            <a:r>
              <a:rPr lang="en-US" sz="1000" dirty="0">
                <a:solidFill>
                  <a:srgbClr val="C8791A"/>
                </a:solidFill>
                <a:latin typeface="Courier New" pitchFamily="34" charset="0"/>
                <a:ea typeface="Courier New" pitchFamily="34" charset="-122"/>
                <a:cs typeface="Courier New" pitchFamily="34" charset="-120"/>
              </a:rPr>
              <a:t>AN:ATT:Attack Path:03</a:t>
            </a:r>
            <a:endParaRPr lang="en-US" sz="1000" dirty="0"/>
          </a:p>
        </p:txBody>
      </p:sp>
      <p:sp>
        <p:nvSpPr>
          <p:cNvPr id="38" name="Text 3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list every required source you do not hold, with a state and an owner?</a:t>
            </a:r>
            <a:endParaRPr lang="en-US" sz="1500" dirty="0"/>
          </a:p>
        </p:txBody>
      </p:sp>
      <p:sp>
        <p:nvSpPr>
          <p:cNvPr id="39" name="Text 3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what it brings</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required signal source is measured in the physical layer, which exists in all five published environments, so a maritime or aerial measurement needs no new fields.</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a new schema?</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Every source names the one element it is collected from, so the element is the join and time is a filter applied after it, not the thing doing the joining.</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Every required source states its time base and known offset, so a comparison across two sources is a stated window rather than an assumed simultaneity.</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across the sources you already collect?</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03</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three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In the 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Eight decisions taken on Wednesday, and what a path had to prove.</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objection from Satellite Operations, and the element that became the join.</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Three rulings, three named owners, and nine unassessed sources nobody buried.</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1C7293"/>
                </a:solidFill>
                <a:latin typeface="Calibri" pitchFamily="34" charset="0"/>
                <a:ea typeface="Calibri" pitchFamily="34" charset="-122"/>
                <a:cs typeface="Calibri" pitchFamily="34" charset="-120"/>
              </a:rPr>
              <a:t>In the room · the proposal</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path is a sequence of named elements, not a story</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Wednesday 05 August. The requirement was set before the first route was walked, so the rule chose the routes.</a:t>
            </a:r>
            <a:endParaRPr lang="en-US" sz="1600" dirty="0"/>
          </a:p>
        </p:txBody>
      </p:sp>
      <p:sp>
        <p:nvSpPr>
          <p:cNvPr id="6" name="Shape 4"/>
          <p:cNvSpPr/>
          <p:nvPr/>
        </p:nvSpPr>
        <p:spPr>
          <a:xfrm>
            <a:off x="2103120" y="2148840"/>
            <a:ext cx="7955280" cy="1143000"/>
          </a:xfrm>
          <a:prstGeom prst="roundRect">
            <a:avLst>
              <a:gd name="adj" fmla="val 6400"/>
            </a:avLst>
          </a:prstGeom>
          <a:solidFill>
            <a:srgbClr val="FDF6EC"/>
          </a:solidFill>
          <a:ln w="28575">
            <a:solidFill>
              <a:srgbClr val="C8791A"/>
            </a:solidFill>
            <a:prstDash val="solid"/>
          </a:ln>
        </p:spPr>
      </p:sp>
      <p:sp>
        <p:nvSpPr>
          <p:cNvPr id="7" name="Text 5"/>
          <p:cNvSpPr txBox="1"/>
          <p:nvPr/>
        </p:nvSpPr>
        <p:spPr>
          <a:xfrm>
            <a:off x="2468880" y="2331720"/>
            <a:ext cx="7223760" cy="402336"/>
          </a:xfrm>
          <a:prstGeom prst="rect">
            <a:avLst/>
          </a:prstGeom>
          <a:noFill/>
          <a:ln/>
        </p:spPr>
        <p:txBody>
          <a:bodyPr wrap="square" lIns="0" tIns="0" rIns="0" bIns="0" rtlCol="0" anchor="ctr"/>
          <a:lstStyle/>
          <a:p>
            <a:pPr algn="ctr" indent="0" marL="0">
              <a:buNone/>
            </a:pPr>
            <a:r>
              <a:rPr lang="en-US" sz="2100" b="1" dirty="0">
                <a:solidFill>
                  <a:srgbClr val="1B2430"/>
                </a:solidFill>
                <a:latin typeface="Cambria" pitchFamily="34" charset="0"/>
                <a:ea typeface="Cambria" pitchFamily="34" charset="-122"/>
                <a:cs typeface="Cambria" pitchFamily="34" charset="-120"/>
              </a:rPr>
              <a:t>Three waypoints, one named target</a:t>
            </a:r>
            <a:endParaRPr lang="en-US" sz="2100" dirty="0"/>
          </a:p>
        </p:txBody>
      </p:sp>
      <p:sp>
        <p:nvSpPr>
          <p:cNvPr id="8" name="Text 6"/>
          <p:cNvSpPr txBox="1"/>
          <p:nvPr/>
        </p:nvSpPr>
        <p:spPr>
          <a:xfrm>
            <a:off x="2468880" y="2807208"/>
            <a:ext cx="7223760" cy="365760"/>
          </a:xfrm>
          <a:prstGeom prst="rect">
            <a:avLst/>
          </a:prstGeom>
          <a:noFill/>
          <a:ln/>
        </p:spPr>
        <p:txBody>
          <a:bodyPr wrap="square" lIns="0" tIns="0" rIns="0" bIns="0" rtlCol="0" anchor="ctr"/>
          <a:lstStyle/>
          <a:p>
            <a:pPr algn="ctr" indent="0" marL="0">
              <a:buNone/>
            </a:pPr>
            <a:r>
              <a:rPr lang="en-US" sz="1300" dirty="0">
                <a:solidFill>
                  <a:srgbClr val="44505E"/>
                </a:solidFill>
                <a:latin typeface="Calibri" pitchFamily="34" charset="0"/>
                <a:ea typeface="Calibri" pitchFamily="34" charset="-122"/>
                <a:cs typeface="Calibri" pitchFamily="34" charset="-120"/>
              </a:rPr>
              <a:t>Entry, pivot and objective. The target equals the element the threat named on Tuesday.</a:t>
            </a:r>
            <a:endParaRPr lang="en-US" sz="1300" dirty="0"/>
          </a:p>
        </p:txBody>
      </p:sp>
      <p:sp>
        <p:nvSpPr>
          <p:cNvPr id="9" name="Shape 7"/>
          <p:cNvSpPr/>
          <p:nvPr/>
        </p:nvSpPr>
        <p:spPr>
          <a:xfrm>
            <a:off x="2450592" y="3364992"/>
            <a:ext cx="0" cy="722376"/>
          </a:xfrm>
          <a:prstGeom prst="line">
            <a:avLst/>
          </a:prstGeom>
          <a:noFill/>
          <a:ln w="25400">
            <a:solidFill>
              <a:srgbClr val="DCE2E8"/>
            </a:solidFill>
            <a:prstDash val="solid"/>
            <a:tailEnd type="triangle"/>
          </a:ln>
        </p:spPr>
      </p:sp>
      <p:sp>
        <p:nvSpPr>
          <p:cNvPr id="10" name="Shape 8"/>
          <p:cNvSpPr/>
          <p:nvPr/>
        </p:nvSpPr>
        <p:spPr>
          <a:xfrm>
            <a:off x="868680" y="4160520"/>
            <a:ext cx="3273552" cy="1417320"/>
          </a:xfrm>
          <a:prstGeom prst="roundRect">
            <a:avLst>
              <a:gd name="adj" fmla="val 3871"/>
            </a:avLst>
          </a:prstGeom>
          <a:solidFill>
            <a:srgbClr val="FFFFFF"/>
          </a:solidFill>
          <a:ln w="22225">
            <a:solidFill>
              <a:srgbClr val="1C7293"/>
            </a:solidFill>
            <a:prstDash val="solid"/>
          </a:ln>
        </p:spPr>
      </p:sp>
      <p:sp>
        <p:nvSpPr>
          <p:cNvPr id="11" name="Text 9"/>
          <p:cNvSpPr txBox="1"/>
          <p:nvPr/>
        </p:nvSpPr>
        <p:spPr>
          <a:xfrm>
            <a:off x="109728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Security Operations</a:t>
            </a:r>
            <a:endParaRPr lang="en-US" sz="1450" dirty="0"/>
          </a:p>
        </p:txBody>
      </p:sp>
      <p:sp>
        <p:nvSpPr>
          <p:cNvPr id="12" name="Text 10"/>
          <p:cNvSpPr txBox="1"/>
          <p:nvPr/>
        </p:nvSpPr>
        <p:spPr>
          <a:xfrm>
            <a:off x="109728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Added the detection requirement: a path that cannot be seen is not testable, so each carries the sources it needs.</a:t>
            </a:r>
            <a:endParaRPr lang="en-US" sz="1250" dirty="0"/>
          </a:p>
        </p:txBody>
      </p:sp>
      <p:sp>
        <p:nvSpPr>
          <p:cNvPr id="13" name="Shape 11"/>
          <p:cNvSpPr/>
          <p:nvPr/>
        </p:nvSpPr>
        <p:spPr>
          <a:xfrm>
            <a:off x="6016752" y="3364992"/>
            <a:ext cx="0" cy="722376"/>
          </a:xfrm>
          <a:prstGeom prst="line">
            <a:avLst/>
          </a:prstGeom>
          <a:noFill/>
          <a:ln w="25400">
            <a:solidFill>
              <a:srgbClr val="DCE2E8"/>
            </a:solidFill>
            <a:prstDash val="solid"/>
            <a:tailEnd type="triangle"/>
          </a:ln>
        </p:spPr>
      </p:sp>
      <p:sp>
        <p:nvSpPr>
          <p:cNvPr id="14" name="Shape 12"/>
          <p:cNvSpPr/>
          <p:nvPr/>
        </p:nvSpPr>
        <p:spPr>
          <a:xfrm>
            <a:off x="4434840" y="4160520"/>
            <a:ext cx="3273552" cy="1417320"/>
          </a:xfrm>
          <a:prstGeom prst="roundRect">
            <a:avLst>
              <a:gd name="adj" fmla="val 3871"/>
            </a:avLst>
          </a:prstGeom>
          <a:solidFill>
            <a:srgbClr val="FFFFFF"/>
          </a:solidFill>
          <a:ln w="22225">
            <a:solidFill>
              <a:srgbClr val="1C7293"/>
            </a:solidFill>
            <a:prstDash val="solid"/>
          </a:ln>
        </p:spPr>
      </p:sp>
      <p:sp>
        <p:nvSpPr>
          <p:cNvPr id="15" name="Text 13"/>
          <p:cNvSpPr txBox="1"/>
          <p:nvPr/>
        </p:nvSpPr>
        <p:spPr>
          <a:xfrm>
            <a:off x="466344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Satellite Operations</a:t>
            </a:r>
            <a:endParaRPr lang="en-US" sz="1450" dirty="0"/>
          </a:p>
        </p:txBody>
      </p:sp>
      <p:sp>
        <p:nvSpPr>
          <p:cNvPr id="16" name="Text 14"/>
          <p:cNvSpPr txBox="1"/>
          <p:nvPr/>
        </p:nvSpPr>
        <p:spPr>
          <a:xfrm>
            <a:off x="466344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Walked the command-authority route himself, because every step of it runs through his console.</a:t>
            </a:r>
            <a:endParaRPr lang="en-US" sz="1250" dirty="0"/>
          </a:p>
        </p:txBody>
      </p:sp>
      <p:sp>
        <p:nvSpPr>
          <p:cNvPr id="17" name="Shape 15"/>
          <p:cNvSpPr/>
          <p:nvPr/>
        </p:nvSpPr>
        <p:spPr>
          <a:xfrm>
            <a:off x="9582912" y="3364992"/>
            <a:ext cx="0" cy="722376"/>
          </a:xfrm>
          <a:prstGeom prst="line">
            <a:avLst/>
          </a:prstGeom>
          <a:noFill/>
          <a:ln w="25400">
            <a:solidFill>
              <a:srgbClr val="DCE2E8"/>
            </a:solidFill>
            <a:prstDash val="solid"/>
            <a:tailEnd type="triangle"/>
          </a:ln>
        </p:spPr>
      </p:sp>
      <p:sp>
        <p:nvSpPr>
          <p:cNvPr id="18" name="Shape 16"/>
          <p:cNvSpPr/>
          <p:nvPr/>
        </p:nvSpPr>
        <p:spPr>
          <a:xfrm>
            <a:off x="8001000" y="4160520"/>
            <a:ext cx="3273552" cy="1417320"/>
          </a:xfrm>
          <a:prstGeom prst="roundRect">
            <a:avLst>
              <a:gd name="adj" fmla="val 3871"/>
            </a:avLst>
          </a:prstGeom>
          <a:solidFill>
            <a:srgbClr val="FFFFFF"/>
          </a:solidFill>
          <a:ln w="22225">
            <a:solidFill>
              <a:srgbClr val="1C7293"/>
            </a:solidFill>
            <a:prstDash val="solid"/>
          </a:ln>
        </p:spPr>
      </p:sp>
      <p:sp>
        <p:nvSpPr>
          <p:cNvPr id="19" name="Text 17"/>
          <p:cNvSpPr txBox="1"/>
          <p:nvPr/>
        </p:nvSpPr>
        <p:spPr>
          <a:xfrm>
            <a:off x="8229600" y="4343400"/>
            <a:ext cx="2834640" cy="548640"/>
          </a:xfrm>
          <a:prstGeom prst="rect">
            <a:avLst/>
          </a:prstGeom>
          <a:noFill/>
          <a:ln/>
        </p:spPr>
        <p:txBody>
          <a:bodyPr wrap="square" lIns="0" tIns="0" rIns="0" bIns="0" rtlCol="0" anchor="ctr"/>
          <a:lstStyle/>
          <a:p>
            <a:pPr indent="0" marL="0">
              <a:buNone/>
            </a:pPr>
            <a:r>
              <a:rPr lang="en-US" sz="1450" b="1" dirty="0">
                <a:solidFill>
                  <a:srgbClr val="1C7293"/>
                </a:solidFill>
                <a:latin typeface="Calibri" pitchFamily="34" charset="0"/>
                <a:ea typeface="Calibri" pitchFamily="34" charset="-122"/>
                <a:cs typeface="Calibri" pitchFamily="34" charset="-120"/>
              </a:rPr>
              <a:t>Design and Engineering</a:t>
            </a:r>
            <a:endParaRPr lang="en-US" sz="1450" dirty="0"/>
          </a:p>
        </p:txBody>
      </p:sp>
      <p:sp>
        <p:nvSpPr>
          <p:cNvPr id="20" name="Text 18"/>
          <p:cNvSpPr txBox="1"/>
          <p:nvPr/>
        </p:nvSpPr>
        <p:spPr>
          <a:xfrm>
            <a:off x="8229600" y="4873752"/>
            <a:ext cx="2834640" cy="64008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what happens when a step produces nothing to hold, and got the ruling that the gap is written down.</a:t>
            </a:r>
            <a:endParaRPr lang="en-US" sz="1250" dirty="0"/>
          </a:p>
        </p:txBody>
      </p:sp>
      <p:sp>
        <p:nvSpPr>
          <p:cNvPr id="21" name="Text 19"/>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 route name what it is about and still end somewhere else entirely?</a:t>
            </a:r>
            <a:endParaRPr lang="en-US" sz="1500" dirty="0"/>
          </a:p>
        </p:txBody>
      </p:sp>
      <p:sp>
        <p:nvSpPr>
          <p:cNvPr id="22" name="Text 20"/>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In the room · the resistance</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objection Satellite Operations raised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Two sides, two pictures, no shared identifier. The tempting fix was to invent one and require it everywhere.</a:t>
            </a:r>
            <a:endParaRPr lang="en-US" sz="1600" dirty="0"/>
          </a:p>
        </p:txBody>
      </p:sp>
      <p:sp>
        <p:nvSpPr>
          <p:cNvPr id="6" name="Shape 4"/>
          <p:cNvSpPr/>
          <p:nvPr/>
        </p:nvSpPr>
        <p:spPr>
          <a:xfrm>
            <a:off x="777240" y="3136392"/>
            <a:ext cx="2743200" cy="1133856"/>
          </a:xfrm>
          <a:prstGeom prst="roundRect">
            <a:avLst>
              <a:gd name="adj" fmla="val 4839"/>
            </a:avLst>
          </a:prstGeom>
          <a:solidFill>
            <a:srgbClr val="F7F9FB"/>
          </a:solidFill>
          <a:ln w="15875">
            <a:solidFill>
              <a:srgbClr val="DCE2E8"/>
            </a:solidFill>
            <a:prstDash val="solid"/>
          </a:ln>
        </p:spPr>
      </p:sp>
      <p:sp>
        <p:nvSpPr>
          <p:cNvPr id="7" name="Text 5"/>
          <p:cNvSpPr txBox="1"/>
          <p:nvPr/>
        </p:nvSpPr>
        <p:spPr>
          <a:xfrm>
            <a:off x="987552" y="3300984"/>
            <a:ext cx="2331720" cy="822960"/>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Eyeballing a spectrum display against an event list at three in the morning</a:t>
            </a:r>
            <a:endParaRPr lang="en-US" sz="1500" dirty="0"/>
          </a:p>
        </p:txBody>
      </p:sp>
      <p:sp>
        <p:nvSpPr>
          <p:cNvPr id="8" name="Shape 6"/>
          <p:cNvSpPr/>
          <p:nvPr/>
        </p:nvSpPr>
        <p:spPr>
          <a:xfrm>
            <a:off x="3611880" y="3703320"/>
            <a:ext cx="411480" cy="0"/>
          </a:xfrm>
          <a:prstGeom prst="line">
            <a:avLst/>
          </a:prstGeom>
          <a:noFill/>
          <a:ln w="25400">
            <a:solidFill>
              <a:srgbClr val="7C8794"/>
            </a:solidFill>
            <a:prstDash val="solid"/>
            <a:tailEnd type="triangle"/>
          </a:ln>
        </p:spPr>
      </p:sp>
      <p:sp>
        <p:nvSpPr>
          <p:cNvPr id="9" name="Shape 7"/>
          <p:cNvSpPr/>
          <p:nvPr/>
        </p:nvSpPr>
        <p:spPr>
          <a:xfrm>
            <a:off x="4069080" y="2953512"/>
            <a:ext cx="2880360" cy="1499616"/>
          </a:xfrm>
          <a:prstGeom prst="roundRect">
            <a:avLst>
              <a:gd name="adj" fmla="val 3659"/>
            </a:avLst>
          </a:prstGeom>
          <a:solidFill>
            <a:srgbClr val="FDF6EC"/>
          </a:solidFill>
          <a:ln w="28575">
            <a:solidFill>
              <a:srgbClr val="C8791A"/>
            </a:solidFill>
            <a:prstDash val="solid"/>
          </a:ln>
        </p:spPr>
      </p:sp>
      <p:sp>
        <p:nvSpPr>
          <p:cNvPr id="10" name="Text 8"/>
          <p:cNvSpPr txBox="1"/>
          <p:nvPr/>
        </p:nvSpPr>
        <p:spPr>
          <a:xfrm>
            <a:off x="4297680" y="3136392"/>
            <a:ext cx="2468880" cy="603504"/>
          </a:xfrm>
          <a:prstGeom prst="rect">
            <a:avLst/>
          </a:prstGeom>
          <a:noFill/>
          <a:ln/>
        </p:spPr>
        <p:txBody>
          <a:bodyPr wrap="square" lIns="0" tIns="0" rIns="0" bIns="0" rtlCol="0" anchor="ctr"/>
          <a:lstStyle/>
          <a:p>
            <a:pPr indent="0" marL="0">
              <a:buNone/>
            </a:pPr>
            <a:r>
              <a:rPr lang="en-US" sz="1600" b="1" dirty="0">
                <a:solidFill>
                  <a:srgbClr val="1B2430"/>
                </a:solidFill>
                <a:latin typeface="Calibri" pitchFamily="34" charset="0"/>
                <a:ea typeface="Calibri" pitchFamily="34" charset="-122"/>
                <a:cs typeface="Calibri" pitchFamily="34" charset="-120"/>
              </a:rPr>
              <a:t>What can both sides already name?</a:t>
            </a:r>
            <a:endParaRPr lang="en-US" sz="1600" dirty="0"/>
          </a:p>
        </p:txBody>
      </p:sp>
      <p:sp>
        <p:nvSpPr>
          <p:cNvPr id="11" name="Text 9"/>
          <p:cNvSpPr txBox="1"/>
          <p:nvPr/>
        </p:nvSpPr>
        <p:spPr>
          <a:xfrm>
            <a:off x="4297680" y="3739896"/>
            <a:ext cx="2468880" cy="566928"/>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Asked of a firmware push on the management plane and a fleet-wide loss of lock at the gateway.</a:t>
            </a:r>
            <a:endParaRPr lang="en-US" sz="1250" dirty="0"/>
          </a:p>
        </p:txBody>
      </p:sp>
      <p:sp>
        <p:nvSpPr>
          <p:cNvPr id="12" name="Shape 10"/>
          <p:cNvSpPr/>
          <p:nvPr/>
        </p:nvSpPr>
        <p:spPr>
          <a:xfrm>
            <a:off x="7040880" y="3703320"/>
            <a:ext cx="411480" cy="0"/>
          </a:xfrm>
          <a:prstGeom prst="line">
            <a:avLst/>
          </a:prstGeom>
          <a:noFill/>
          <a:ln w="25400">
            <a:solidFill>
              <a:srgbClr val="7C8794"/>
            </a:solidFill>
            <a:prstDash val="solid"/>
            <a:tailEnd type="triangle"/>
          </a:ln>
        </p:spPr>
      </p:sp>
      <p:sp>
        <p:nvSpPr>
          <p:cNvPr id="13" name="Shape 11"/>
          <p:cNvSpPr/>
          <p:nvPr/>
        </p:nvSpPr>
        <p:spPr>
          <a:xfrm>
            <a:off x="7452360" y="2962656"/>
            <a:ext cx="0" cy="2103120"/>
          </a:xfrm>
          <a:prstGeom prst="line">
            <a:avLst/>
          </a:prstGeom>
          <a:noFill/>
          <a:ln w="25400">
            <a:solidFill>
              <a:srgbClr val="DCE2E8"/>
            </a:solidFill>
            <a:prstDash val="solid"/>
          </a:ln>
        </p:spPr>
      </p:sp>
      <p:sp>
        <p:nvSpPr>
          <p:cNvPr id="14" name="Shape 12"/>
          <p:cNvSpPr/>
          <p:nvPr/>
        </p:nvSpPr>
        <p:spPr>
          <a:xfrm>
            <a:off x="7452360" y="2962656"/>
            <a:ext cx="320040" cy="0"/>
          </a:xfrm>
          <a:prstGeom prst="line">
            <a:avLst/>
          </a:prstGeom>
          <a:noFill/>
          <a:ln w="25400">
            <a:solidFill>
              <a:srgbClr val="C8791A"/>
            </a:solidFill>
            <a:prstDash val="solid"/>
            <a:tailEnd type="triangle"/>
          </a:ln>
        </p:spPr>
      </p:sp>
      <p:sp>
        <p:nvSpPr>
          <p:cNvPr id="15" name="Shape 13"/>
          <p:cNvSpPr/>
          <p:nvPr/>
        </p:nvSpPr>
        <p:spPr>
          <a:xfrm>
            <a:off x="7818120" y="2395728"/>
            <a:ext cx="3840480" cy="1133856"/>
          </a:xfrm>
          <a:prstGeom prst="roundRect">
            <a:avLst>
              <a:gd name="adj" fmla="val 4839"/>
            </a:avLst>
          </a:prstGeom>
          <a:solidFill>
            <a:srgbClr val="FFFFFF"/>
          </a:solidFill>
          <a:ln w="22225">
            <a:solidFill>
              <a:srgbClr val="C8791A"/>
            </a:solidFill>
            <a:prstDash val="solid"/>
          </a:ln>
        </p:spPr>
      </p:sp>
      <p:sp>
        <p:nvSpPr>
          <p:cNvPr id="16" name="Text 14"/>
          <p:cNvSpPr txBox="1"/>
          <p:nvPr/>
        </p:nvSpPr>
        <p:spPr>
          <a:xfrm>
            <a:off x="8046720" y="2542032"/>
            <a:ext cx="3429000" cy="292608"/>
          </a:xfrm>
          <a:prstGeom prst="rect">
            <a:avLst/>
          </a:prstGeom>
          <a:noFill/>
          <a:ln/>
        </p:spPr>
        <p:txBody>
          <a:bodyPr wrap="square" lIns="0" tIns="0" rIns="0" bIns="0" rtlCol="0" anchor="ctr"/>
          <a:lstStyle/>
          <a:p>
            <a:pPr indent="0" marL="0">
              <a:buNone/>
            </a:pPr>
            <a:r>
              <a:rPr lang="en-US" sz="1500" b="1" dirty="0">
                <a:solidFill>
                  <a:srgbClr val="C8791A"/>
                </a:solidFill>
                <a:latin typeface="Calibri" pitchFamily="34" charset="0"/>
                <a:ea typeface="Calibri" pitchFamily="34" charset="-122"/>
                <a:cs typeface="Calibri" pitchFamily="34" charset="-120"/>
              </a:rPr>
              <a:t>Not a shared key</a:t>
            </a:r>
            <a:endParaRPr lang="en-US" sz="1500" dirty="0"/>
          </a:p>
        </p:txBody>
      </p:sp>
      <p:sp>
        <p:nvSpPr>
          <p:cNvPr id="17" name="Text 15"/>
          <p:cNvSpPr txBox="1"/>
          <p:nvPr/>
        </p:nvSpPr>
        <p:spPr>
          <a:xfrm>
            <a:off x="8046720" y="288950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Nothing on this platform emits a correlation identifier, so requiring one produces a design that cannot be implemented.</a:t>
            </a:r>
            <a:endParaRPr lang="en-US" sz="1250" dirty="0"/>
          </a:p>
        </p:txBody>
      </p:sp>
      <p:sp>
        <p:nvSpPr>
          <p:cNvPr id="18" name="Shape 16"/>
          <p:cNvSpPr/>
          <p:nvPr/>
        </p:nvSpPr>
        <p:spPr>
          <a:xfrm>
            <a:off x="7452360" y="5065776"/>
            <a:ext cx="320040" cy="0"/>
          </a:xfrm>
          <a:prstGeom prst="line">
            <a:avLst/>
          </a:prstGeom>
          <a:noFill/>
          <a:ln w="25400">
            <a:solidFill>
              <a:srgbClr val="1C7293"/>
            </a:solidFill>
            <a:prstDash val="solid"/>
            <a:tailEnd type="triangle"/>
          </a:ln>
        </p:spPr>
      </p:sp>
      <p:sp>
        <p:nvSpPr>
          <p:cNvPr id="19" name="Shape 17"/>
          <p:cNvSpPr/>
          <p:nvPr/>
        </p:nvSpPr>
        <p:spPr>
          <a:xfrm>
            <a:off x="7818120" y="4498848"/>
            <a:ext cx="3840480" cy="1133856"/>
          </a:xfrm>
          <a:prstGeom prst="roundRect">
            <a:avLst>
              <a:gd name="adj" fmla="val 4839"/>
            </a:avLst>
          </a:prstGeom>
          <a:solidFill>
            <a:srgbClr val="FFFFFF"/>
          </a:solidFill>
          <a:ln w="22225">
            <a:solidFill>
              <a:srgbClr val="1C7293"/>
            </a:solidFill>
            <a:prstDash val="solid"/>
          </a:ln>
        </p:spPr>
      </p:sp>
      <p:sp>
        <p:nvSpPr>
          <p:cNvPr id="20" name="Text 18"/>
          <p:cNvSpPr txBox="1"/>
          <p:nvPr/>
        </p:nvSpPr>
        <p:spPr>
          <a:xfrm>
            <a:off x="8046720" y="4645152"/>
            <a:ext cx="3429000" cy="292608"/>
          </a:xfrm>
          <a:prstGeom prst="rect">
            <a:avLst/>
          </a:prstGeom>
          <a:noFill/>
          <a:ln/>
        </p:spPr>
        <p:txBody>
          <a:bodyPr wrap="square" lIns="0" tIns="0" rIns="0" bIns="0" rtlCol="0" anchor="ctr"/>
          <a:lstStyle/>
          <a:p>
            <a:pPr indent="0" marL="0">
              <a:buNone/>
            </a:pPr>
            <a:r>
              <a:rPr lang="en-US" sz="1500" b="1" dirty="0">
                <a:solidFill>
                  <a:srgbClr val="1C7293"/>
                </a:solidFill>
                <a:latin typeface="Calibri" pitchFamily="34" charset="0"/>
                <a:ea typeface="Calibri" pitchFamily="34" charset="-122"/>
                <a:cs typeface="Calibri" pitchFamily="34" charset="-120"/>
              </a:rPr>
              <a:t>The element</a:t>
            </a:r>
            <a:endParaRPr lang="en-US" sz="1500" dirty="0"/>
          </a:p>
        </p:txBody>
      </p:sp>
      <p:sp>
        <p:nvSpPr>
          <p:cNvPr id="21" name="Text 19"/>
          <p:cNvSpPr txBox="1"/>
          <p:nvPr/>
        </p:nvSpPr>
        <p:spPr>
          <a:xfrm>
            <a:off x="8046720" y="4992624"/>
            <a:ext cx="3429000" cy="5486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The model already forces every source to name exactly one, so the element is the join and time is the filter after it.</a:t>
            </a:r>
            <a:endParaRPr lang="en-US" sz="1250" dirty="0"/>
          </a:p>
        </p:txBody>
      </p:sp>
      <p:sp>
        <p:nvSpPr>
          <p:cNvPr id="22" name="Text 20"/>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two sources that share no identifier be joined on the element they name?</a:t>
            </a:r>
            <a:endParaRPr lang="en-US" sz="1500" dirty="0"/>
          </a:p>
        </p:txBody>
      </p:sp>
      <p:sp>
        <p:nvSpPr>
          <p:cNvPr id="23" name="Text 21"/>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room · the ruling</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What settled it, who owns it, what was carried forward</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A ruling names an owner. A cost the method surfaced is recorded beside the benefit, not underneath it.</a:t>
            </a:r>
            <a:endParaRPr lang="en-US" sz="1600" dirty="0"/>
          </a:p>
        </p:txBody>
      </p:sp>
      <p:sp>
        <p:nvSpPr>
          <p:cNvPr id="6" name="Text 4"/>
          <p:cNvSpPr txBox="1"/>
          <p:nvPr/>
        </p:nvSpPr>
        <p:spPr>
          <a:xfrm>
            <a:off x="777240" y="2084832"/>
            <a:ext cx="4356202"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THE RULING</a:t>
            </a:r>
            <a:endParaRPr lang="en-US" sz="1100" dirty="0"/>
          </a:p>
        </p:txBody>
      </p:sp>
      <p:sp>
        <p:nvSpPr>
          <p:cNvPr id="7" name="Text 5"/>
          <p:cNvSpPr txBox="1"/>
          <p:nvPr/>
        </p:nvSpPr>
        <p:spPr>
          <a:xfrm>
            <a:off x="5270602" y="2084832"/>
            <a:ext cx="2644445"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OWNER</a:t>
            </a:r>
            <a:endParaRPr lang="en-US" sz="1100" dirty="0"/>
          </a:p>
        </p:txBody>
      </p:sp>
      <p:sp>
        <p:nvSpPr>
          <p:cNvPr id="8" name="Text 6"/>
          <p:cNvSpPr txBox="1"/>
          <p:nvPr/>
        </p:nvSpPr>
        <p:spPr>
          <a:xfrm>
            <a:off x="8052206" y="2084832"/>
            <a:ext cx="3286354"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CARRIED FORWARD</a:t>
            </a:r>
            <a:endParaRPr lang="en-US" sz="1100" dirty="0"/>
          </a:p>
        </p:txBody>
      </p:sp>
      <p:sp>
        <p:nvSpPr>
          <p:cNvPr id="9" name="Shape 7"/>
          <p:cNvSpPr/>
          <p:nvPr/>
        </p:nvSpPr>
        <p:spPr>
          <a:xfrm>
            <a:off x="777240" y="2359152"/>
            <a:ext cx="10698480" cy="0"/>
          </a:xfrm>
          <a:prstGeom prst="line">
            <a:avLst/>
          </a:prstGeom>
          <a:noFill/>
          <a:ln w="19050">
            <a:solidFill>
              <a:srgbClr val="1B2430"/>
            </a:solidFill>
            <a:prstDash val="solid"/>
          </a:ln>
        </p:spPr>
      </p:sp>
      <p:sp>
        <p:nvSpPr>
          <p:cNvPr id="10" name="Text 8"/>
          <p:cNvSpPr txBox="1"/>
          <p:nvPr/>
        </p:nvSpPr>
        <p:spPr>
          <a:xfrm>
            <a:off x="777240" y="2468880"/>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Correlation is anchored on the element, not a timestamp</a:t>
            </a:r>
            <a:endParaRPr lang="en-US" sz="1300" dirty="0"/>
          </a:p>
        </p:txBody>
      </p:sp>
      <p:sp>
        <p:nvSpPr>
          <p:cNvPr id="11" name="Text 9"/>
          <p:cNvSpPr txBox="1"/>
          <p:nvPr/>
        </p:nvSpPr>
        <p:spPr>
          <a:xfrm>
            <a:off x="5270602" y="2468880"/>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SCOR</a:t>
            </a:r>
            <a:endParaRPr lang="en-US" sz="1300" dirty="0"/>
          </a:p>
        </p:txBody>
      </p:sp>
      <p:sp>
        <p:nvSpPr>
          <p:cNvPr id="12" name="Text 10"/>
          <p:cNvSpPr txBox="1"/>
          <p:nvPr/>
        </p:nvSpPr>
        <p:spPr>
          <a:xfrm>
            <a:off x="8052206" y="2468880"/>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Each source states its time base and offset</a:t>
            </a:r>
            <a:endParaRPr lang="en-US" sz="1300" dirty="0"/>
          </a:p>
        </p:txBody>
      </p:sp>
      <p:sp>
        <p:nvSpPr>
          <p:cNvPr id="13" name="Shape 11"/>
          <p:cNvSpPr/>
          <p:nvPr/>
        </p:nvSpPr>
        <p:spPr>
          <a:xfrm>
            <a:off x="777240" y="2980944"/>
            <a:ext cx="10698480" cy="539496"/>
          </a:xfrm>
          <a:prstGeom prst="rect">
            <a:avLst/>
          </a:prstGeom>
          <a:solidFill>
            <a:srgbClr val="F7F9FB"/>
          </a:solidFill>
          <a:ln/>
        </p:spPr>
      </p:sp>
      <p:sp>
        <p:nvSpPr>
          <p:cNvPr id="14" name="Text 12"/>
          <p:cNvSpPr txBox="1"/>
          <p:nvPr/>
        </p:nvSpPr>
        <p:spPr>
          <a:xfrm>
            <a:off x="777240" y="3035808"/>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A path with an honest hole beats one with an invented sensor</a:t>
            </a:r>
            <a:endParaRPr lang="en-US" sz="1300" dirty="0"/>
          </a:p>
        </p:txBody>
      </p:sp>
      <p:sp>
        <p:nvSpPr>
          <p:cNvPr id="15" name="Text 13"/>
          <p:cNvSpPr txBox="1"/>
          <p:nvPr/>
        </p:nvSpPr>
        <p:spPr>
          <a:xfrm>
            <a:off x="5270602" y="3035808"/>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Satellite Design and Engineering</a:t>
            </a:r>
            <a:endParaRPr lang="en-US" sz="1300" dirty="0"/>
          </a:p>
        </p:txBody>
      </p:sp>
      <p:sp>
        <p:nvSpPr>
          <p:cNvPr id="16" name="Text 14"/>
          <p:cNvSpPr txBox="1"/>
          <p:nvPr/>
        </p:nvSpPr>
        <p:spPr>
          <a:xfrm>
            <a:off x="8052206" y="3035808"/>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Measured boot declared as a gap, carried to Day 5</a:t>
            </a:r>
            <a:endParaRPr lang="en-US" sz="1300" dirty="0"/>
          </a:p>
        </p:txBody>
      </p:sp>
      <p:sp>
        <p:nvSpPr>
          <p:cNvPr id="17" name="Text 15"/>
          <p:cNvSpPr txBox="1"/>
          <p:nvPr/>
        </p:nvSpPr>
        <p:spPr>
          <a:xfrm>
            <a:off x="777240" y="3602736"/>
            <a:ext cx="4328770" cy="493776"/>
          </a:xfrm>
          <a:prstGeom prst="rect">
            <a:avLst/>
          </a:prstGeom>
          <a:noFill/>
          <a:ln/>
        </p:spPr>
        <p:txBody>
          <a:bodyPr wrap="square" lIns="0" tIns="0" rIns="0" bIns="0" rtlCol="0" anchor="ctr"/>
          <a:lstStyle/>
          <a:p>
            <a:pPr indent="0" marL="0">
              <a:buNone/>
            </a:pPr>
            <a:r>
              <a:rPr lang="en-US" sz="1300" b="1" dirty="0">
                <a:solidFill>
                  <a:srgbClr val="1B2430"/>
                </a:solidFill>
                <a:latin typeface="Calibri" pitchFamily="34" charset="0"/>
                <a:ea typeface="Calibri" pitchFamily="34" charset="-122"/>
                <a:cs typeface="Calibri" pitchFamily="34" charset="-120"/>
              </a:rPr>
              <a:t>Thirteen required sources, nine of them unassessed</a:t>
            </a:r>
            <a:endParaRPr lang="en-US" sz="1300" dirty="0"/>
          </a:p>
        </p:txBody>
      </p:sp>
      <p:sp>
        <p:nvSpPr>
          <p:cNvPr id="18" name="Text 16"/>
          <p:cNvSpPr txBox="1"/>
          <p:nvPr/>
        </p:nvSpPr>
        <p:spPr>
          <a:xfrm>
            <a:off x="5270602" y="3602736"/>
            <a:ext cx="2617013"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Security Operations Center</a:t>
            </a:r>
            <a:endParaRPr lang="en-US" sz="1300" dirty="0"/>
          </a:p>
        </p:txBody>
      </p:sp>
      <p:sp>
        <p:nvSpPr>
          <p:cNvPr id="19" name="Text 17"/>
          <p:cNvSpPr txBox="1"/>
          <p:nvPr/>
        </p:nvSpPr>
        <p:spPr>
          <a:xfrm>
            <a:off x="8052206" y="3602736"/>
            <a:ext cx="3258922" cy="493776"/>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Both numbers go to Day 4 together</a:t>
            </a:r>
            <a:endParaRPr lang="en-US" sz="1300" dirty="0"/>
          </a:p>
        </p:txBody>
      </p:sp>
      <p:sp>
        <p:nvSpPr>
          <p:cNvPr id="20" name="Shape 18"/>
          <p:cNvSpPr/>
          <p:nvPr/>
        </p:nvSpPr>
        <p:spPr>
          <a:xfrm>
            <a:off x="777240" y="4352544"/>
            <a:ext cx="10698480" cy="530352"/>
          </a:xfrm>
          <a:prstGeom prst="roundRect">
            <a:avLst>
              <a:gd name="adj" fmla="val 10345"/>
            </a:avLst>
          </a:prstGeom>
          <a:solidFill>
            <a:srgbClr val="FDF6EC"/>
          </a:solidFill>
          <a:ln w="22225">
            <a:solidFill>
              <a:srgbClr val="C8791A"/>
            </a:solidFill>
            <a:prstDash val="solid"/>
          </a:ln>
        </p:spPr>
      </p:sp>
      <p:sp>
        <p:nvSpPr>
          <p:cNvPr id="21" name="Text 19"/>
          <p:cNvSpPr txBox="1"/>
          <p:nvPr/>
        </p:nvSpPr>
        <p:spPr>
          <a:xfrm>
            <a:off x="960120" y="4416552"/>
            <a:ext cx="228600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THE RULE</a:t>
            </a:r>
            <a:endParaRPr lang="en-US" sz="1100" dirty="0"/>
          </a:p>
        </p:txBody>
      </p:sp>
      <p:sp>
        <p:nvSpPr>
          <p:cNvPr id="22" name="Text 20"/>
          <p:cNvSpPr txBox="1"/>
          <p:nvPr/>
        </p:nvSpPr>
        <p:spPr>
          <a:xfrm>
            <a:off x="960120" y="4626864"/>
            <a:ext cx="10332720" cy="219456"/>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Every required source names the one element it is collected from, and that element is the join.</a:t>
            </a:r>
            <a:endParaRPr lang="en-US" sz="1300" dirty="0"/>
          </a:p>
        </p:txBody>
      </p:sp>
      <p:sp>
        <p:nvSpPr>
          <p:cNvPr id="23" name="Text 21"/>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report a benefit and the cost the method surfaced in the same record?</a:t>
            </a:r>
            <a:endParaRPr lang="en-US" sz="1500" dirty="0"/>
          </a:p>
        </p:txBody>
      </p:sp>
      <p:sp>
        <p:nvSpPr>
          <p:cNvPr id="24" name="Text 22"/>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the judgment</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METEORSTORM records a required source nobody collects as a declared gap with an element and an owner, rather than dropping the step from the path.</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method reports the cost it surfaced beside the benefit: four checkable routes, and nine required sources nobody has assessed.</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organization do that without the number being softened?</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correlation identifier nothing emits was refused, because it would have produced a design nobody could implement and a coverage claim that was not true.</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when the tidy answer is the wrong one?</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04</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four</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Real world tools</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attack path as a MISP event, tagged meteorstorm:AN=AN-ATT.</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threat's target inherited onto AN:ATT:Attack Path:00 as an attribute.</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The same entry in Maltego, the path on the element the threat named.</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One event, tagged meteorstorm:AN=AN-ATT</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The path is the event. Three data sources and one signal source are attributes.</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3-misp-event-new.png">    </p:cNvPr>
          <p:cNvPicPr>
            <a:picLocks noChangeAspect="1"/>
          </p:cNvPicPr>
          <p:nvPr/>
        </p:nvPicPr>
        <p:blipFill>
          <a:blip r:embed="rId1"/>
          <a:stretch>
            <a:fillRect/>
          </a:stretch>
        </p:blipFill>
        <p:spPr>
          <a:xfrm>
            <a:off x="777240" y="2828125"/>
            <a:ext cx="10698480" cy="2262454"/>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MISP 2.5.45, event 29, AN:ATT:Attack Path:00, 2026-09-15. Event metadata rows collapsed so tags and attributes sit together.</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are you allowed to run MISP here, and if not, could your platform take the taxonomy file?</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In the work center</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AN:ATT:Attack Path:00 inherits the threat's target</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Two links: the inherited anchor, Control Plane:09; the objective, Software:03.</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3-maltego-new.png">    </p:cNvPr>
          <p:cNvPicPr>
            <a:picLocks noChangeAspect="1"/>
          </p:cNvPicPr>
          <p:nvPr/>
        </p:nvPicPr>
        <p:blipFill>
          <a:blip r:embed="rId1"/>
          <a:stretch>
            <a:fillRect/>
          </a:stretch>
        </p:blipFill>
        <p:spPr>
          <a:xfrm>
            <a:off x="2460051" y="2395728"/>
            <a:ext cx="7332857" cy="3127248"/>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Maltego Graph 4.11.2 with the Maltego for Space pack, 2026-09-15. AN:ATT:Attack Path:00 selected; Target (TOE) in the Property View.</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an attack path be rejected today when it anchors where the threat never named?</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Discuss</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Three questions on adoption</a:t>
            </a:r>
            <a:endParaRPr lang="en-US" sz="3200" dirty="0"/>
          </a:p>
        </p:txBody>
      </p:sp>
      <p:sp>
        <p:nvSpPr>
          <p:cNvPr id="5" name="Shape 3"/>
          <p:cNvSpPr/>
          <p:nvPr/>
        </p:nvSpPr>
        <p:spPr>
          <a:xfrm>
            <a:off x="777240" y="2029968"/>
            <a:ext cx="10698480" cy="1115568"/>
          </a:xfrm>
          <a:prstGeom prst="roundRect">
            <a:avLst>
              <a:gd name="adj" fmla="val 4918"/>
            </a:avLst>
          </a:prstGeom>
          <a:solidFill>
            <a:srgbClr val="FFFFFF"/>
          </a:solidFill>
          <a:ln w="22225">
            <a:solidFill>
              <a:srgbClr val="C8791A"/>
            </a:solidFill>
            <a:prstDash val="solid"/>
          </a:ln>
        </p:spPr>
      </p:sp>
      <p:sp>
        <p:nvSpPr>
          <p:cNvPr id="6" name="Shape 4"/>
          <p:cNvSpPr/>
          <p:nvPr/>
        </p:nvSpPr>
        <p:spPr>
          <a:xfrm>
            <a:off x="1033272" y="2331720"/>
            <a:ext cx="493776" cy="493776"/>
          </a:xfrm>
          <a:prstGeom prst="ellipse">
            <a:avLst/>
          </a:prstGeom>
          <a:solidFill>
            <a:srgbClr val="FFFFFF"/>
          </a:solidFill>
          <a:ln w="28575">
            <a:solidFill>
              <a:srgbClr val="C8791A"/>
            </a:solidFill>
            <a:prstDash val="solid"/>
          </a:ln>
        </p:spPr>
      </p:sp>
      <p:sp>
        <p:nvSpPr>
          <p:cNvPr id="7" name="Text 5"/>
          <p:cNvSpPr txBox="1"/>
          <p:nvPr/>
        </p:nvSpPr>
        <p:spPr>
          <a:xfrm>
            <a:off x="1033272" y="2331720"/>
            <a:ext cx="493776" cy="493776"/>
          </a:xfrm>
          <a:prstGeom prst="rect">
            <a:avLst/>
          </a:prstGeom>
          <a:noFill/>
          <a:ln/>
        </p:spPr>
        <p:txBody>
          <a:bodyPr wrap="square" lIns="0" tIns="0" rIns="0" bIns="0" rtlCol="0" anchor="ctr"/>
          <a:lstStyle/>
          <a:p>
            <a:pPr algn="ctr" indent="0" marL="0">
              <a:buNone/>
            </a:pPr>
            <a:r>
              <a:rPr lang="en-US" sz="1700" b="1" dirty="0">
                <a:solidFill>
                  <a:srgbClr val="C8791A"/>
                </a:solidFill>
                <a:latin typeface="Cambria" pitchFamily="34" charset="0"/>
                <a:ea typeface="Cambria" pitchFamily="34" charset="-122"/>
                <a:cs typeface="Cambria" pitchFamily="34" charset="-120"/>
              </a:rPr>
              <a:t>1</a:t>
            </a:r>
            <a:endParaRPr lang="en-US" sz="1700" dirty="0"/>
          </a:p>
        </p:txBody>
      </p:sp>
      <p:sp>
        <p:nvSpPr>
          <p:cNvPr id="8" name="Text 6"/>
          <p:cNvSpPr txBox="1"/>
          <p:nvPr/>
        </p:nvSpPr>
        <p:spPr>
          <a:xfrm>
            <a:off x="1746504" y="2148840"/>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required source is an attribute on a published MISP event, so a partner receives the route and its coverage states with no translation layer.</a:t>
            </a:r>
            <a:endParaRPr lang="en-US" sz="1300" dirty="0"/>
          </a:p>
        </p:txBody>
      </p:sp>
      <p:sp>
        <p:nvSpPr>
          <p:cNvPr id="9" name="Text 7"/>
          <p:cNvSpPr txBox="1"/>
          <p:nvPr/>
        </p:nvSpPr>
        <p:spPr>
          <a:xfrm>
            <a:off x="1746504" y="2670048"/>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Do you have that capability now?</a:t>
            </a:r>
            <a:endParaRPr lang="en-US" sz="1500" dirty="0"/>
          </a:p>
        </p:txBody>
      </p:sp>
      <p:sp>
        <p:nvSpPr>
          <p:cNvPr id="10" name="Shape 8"/>
          <p:cNvSpPr/>
          <p:nvPr/>
        </p:nvSpPr>
        <p:spPr>
          <a:xfrm>
            <a:off x="777240" y="3300984"/>
            <a:ext cx="10698480" cy="1115568"/>
          </a:xfrm>
          <a:prstGeom prst="roundRect">
            <a:avLst>
              <a:gd name="adj" fmla="val 4918"/>
            </a:avLst>
          </a:prstGeom>
          <a:solidFill>
            <a:srgbClr val="FFFFFF"/>
          </a:solidFill>
          <a:ln w="22225">
            <a:solidFill>
              <a:srgbClr val="1C7293"/>
            </a:solidFill>
            <a:prstDash val="solid"/>
          </a:ln>
        </p:spPr>
      </p:sp>
      <p:sp>
        <p:nvSpPr>
          <p:cNvPr id="11" name="Shape 9"/>
          <p:cNvSpPr/>
          <p:nvPr/>
        </p:nvSpPr>
        <p:spPr>
          <a:xfrm>
            <a:off x="1033272" y="3602736"/>
            <a:ext cx="493776" cy="493776"/>
          </a:xfrm>
          <a:prstGeom prst="ellipse">
            <a:avLst/>
          </a:prstGeom>
          <a:solidFill>
            <a:srgbClr val="FFFFFF"/>
          </a:solidFill>
          <a:ln w="28575">
            <a:solidFill>
              <a:srgbClr val="1C7293"/>
            </a:solidFill>
            <a:prstDash val="solid"/>
          </a:ln>
        </p:spPr>
      </p:sp>
      <p:sp>
        <p:nvSpPr>
          <p:cNvPr id="12" name="Text 10"/>
          <p:cNvSpPr txBox="1"/>
          <p:nvPr/>
        </p:nvSpPr>
        <p:spPr>
          <a:xfrm>
            <a:off x="1033272" y="3602736"/>
            <a:ext cx="493776" cy="493776"/>
          </a:xfrm>
          <a:prstGeom prst="rect">
            <a:avLst/>
          </a:prstGeom>
          <a:noFill/>
          <a:ln/>
        </p:spPr>
        <p:txBody>
          <a:bodyPr wrap="square" lIns="0" tIns="0" rIns="0" bIns="0" rtlCol="0" anchor="ctr"/>
          <a:lstStyle/>
          <a:p>
            <a:pPr algn="ctr" indent="0" marL="0">
              <a:buNone/>
            </a:pPr>
            <a:r>
              <a:rPr lang="en-US" sz="1700" b="1" dirty="0">
                <a:solidFill>
                  <a:srgbClr val="1C7293"/>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1746504" y="3419856"/>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The analytic tag separates the route from the threat it realizes and the signature that watches it, so three people work one scenario without overwriting each other.</a:t>
            </a:r>
            <a:endParaRPr lang="en-US" sz="1300" dirty="0"/>
          </a:p>
        </p:txBody>
      </p:sp>
      <p:sp>
        <p:nvSpPr>
          <p:cNvPr id="14" name="Text 12"/>
          <p:cNvSpPr txBox="1"/>
          <p:nvPr/>
        </p:nvSpPr>
        <p:spPr>
          <a:xfrm>
            <a:off x="1746504" y="3941064"/>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your team do that in the tooling you already run?</a:t>
            </a:r>
            <a:endParaRPr lang="en-US" sz="1500" dirty="0"/>
          </a:p>
        </p:txBody>
      </p:sp>
      <p:sp>
        <p:nvSpPr>
          <p:cNvPr id="15" name="Shape 13"/>
          <p:cNvSpPr/>
          <p:nvPr/>
        </p:nvSpPr>
        <p:spPr>
          <a:xfrm>
            <a:off x="777240" y="4572000"/>
            <a:ext cx="10698480" cy="1115568"/>
          </a:xfrm>
          <a:prstGeom prst="roundRect">
            <a:avLst>
              <a:gd name="adj" fmla="val 4918"/>
            </a:avLst>
          </a:prstGeom>
          <a:solidFill>
            <a:srgbClr val="FFFFFF"/>
          </a:solidFill>
          <a:ln w="22225">
            <a:solidFill>
              <a:srgbClr val="2E7D5B"/>
            </a:solidFill>
            <a:prstDash val="solid"/>
          </a:ln>
        </p:spPr>
      </p:sp>
      <p:sp>
        <p:nvSpPr>
          <p:cNvPr id="16" name="Shape 14"/>
          <p:cNvSpPr/>
          <p:nvPr/>
        </p:nvSpPr>
        <p:spPr>
          <a:xfrm>
            <a:off x="1033272" y="4873752"/>
            <a:ext cx="493776" cy="493776"/>
          </a:xfrm>
          <a:prstGeom prst="ellipse">
            <a:avLst/>
          </a:prstGeom>
          <a:solidFill>
            <a:srgbClr val="FFFFFF"/>
          </a:solidFill>
          <a:ln w="28575">
            <a:solidFill>
              <a:srgbClr val="2E7D5B"/>
            </a:solidFill>
            <a:prstDash val="solid"/>
          </a:ln>
        </p:spPr>
      </p:sp>
      <p:sp>
        <p:nvSpPr>
          <p:cNvPr id="17" name="Text 15"/>
          <p:cNvSpPr txBox="1"/>
          <p:nvPr/>
        </p:nvSpPr>
        <p:spPr>
          <a:xfrm>
            <a:off x="1033272" y="4873752"/>
            <a:ext cx="493776" cy="493776"/>
          </a:xfrm>
          <a:prstGeom prst="rect">
            <a:avLst/>
          </a:prstGeom>
          <a:noFill/>
          <a:ln/>
        </p:spPr>
        <p:txBody>
          <a:bodyPr wrap="square" lIns="0" tIns="0" rIns="0" bIns="0" rtlCol="0" anchor="ctr"/>
          <a:lstStyle/>
          <a:p>
            <a:pPr algn="ctr" indent="0" marL="0">
              <a:buNone/>
            </a:pPr>
            <a:r>
              <a:rPr lang="en-US" sz="1700" b="1" dirty="0">
                <a:solidFill>
                  <a:srgbClr val="2E7D5B"/>
                </a:solidFill>
                <a:latin typeface="Cambria" pitchFamily="34" charset="0"/>
                <a:ea typeface="Cambria" pitchFamily="34" charset="-122"/>
                <a:cs typeface="Cambria" pitchFamily="34" charset="-120"/>
              </a:rPr>
              <a:t>3</a:t>
            </a:r>
            <a:endParaRPr lang="en-US" sz="1700" dirty="0"/>
          </a:p>
        </p:txBody>
      </p:sp>
      <p:sp>
        <p:nvSpPr>
          <p:cNvPr id="18" name="Text 16"/>
          <p:cNvSpPr txBox="1"/>
          <p:nvPr/>
        </p:nvSpPr>
        <p:spPr>
          <a:xfrm>
            <a:off x="1746504" y="4690872"/>
            <a:ext cx="9372600" cy="475488"/>
          </a:xfrm>
          <a:prstGeom prst="rect">
            <a:avLst/>
          </a:prstGeom>
          <a:noFill/>
          <a:ln/>
        </p:spPr>
        <p:txBody>
          <a:bodyPr wrap="square" lIns="0" tIns="0" rIns="0" bIns="0" rtlCol="0" anchor="ctr"/>
          <a:lstStyle/>
          <a:p>
            <a:pPr indent="0" marL="0">
              <a:buNone/>
            </a:pPr>
            <a:r>
              <a:rPr lang="en-US" sz="1300" dirty="0">
                <a:solidFill>
                  <a:srgbClr val="44505E"/>
                </a:solidFill>
                <a:latin typeface="Calibri" pitchFamily="34" charset="0"/>
                <a:ea typeface="Calibri" pitchFamily="34" charset="-122"/>
                <a:cs typeface="Calibri" pitchFamily="34" charset="-120"/>
              </a:rPr>
              <a:t>A confirmed attack path for a converged space system is an element type the exchange memorandum approves for sharing, and the channel runs both ways.</a:t>
            </a:r>
            <a:endParaRPr lang="en-US" sz="1300" dirty="0"/>
          </a:p>
        </p:txBody>
      </p:sp>
      <p:sp>
        <p:nvSpPr>
          <p:cNvPr id="19" name="Text 17"/>
          <p:cNvSpPr txBox="1"/>
          <p:nvPr/>
        </p:nvSpPr>
        <p:spPr>
          <a:xfrm>
            <a:off x="1746504" y="5212080"/>
            <a:ext cx="9372600" cy="347472"/>
          </a:xfrm>
          <a:prstGeom prst="rect">
            <a:avLst/>
          </a:prstGeom>
          <a:noFill/>
          <a:ln/>
        </p:spPr>
        <p:txBody>
          <a:bodyPr wrap="square" lIns="0" tIns="0" rIns="0" bIns="0" rtlCol="0" anchor="ctr"/>
          <a:lstStyle/>
          <a:p>
            <a:pPr indent="0" marL="0">
              <a:buNone/>
            </a:pPr>
            <a:r>
              <a:rPr lang="en-US" sz="1500" b="1" dirty="0">
                <a:solidFill>
                  <a:srgbClr val="1B2430"/>
                </a:solidFill>
                <a:latin typeface="Calibri" pitchFamily="34" charset="0"/>
                <a:ea typeface="Calibri" pitchFamily="34" charset="-122"/>
                <a:cs typeface="Calibri" pitchFamily="34" charset="-120"/>
              </a:rPr>
              <a:t>Can you do that today without a bilateral format agreement?</a:t>
            </a:r>
            <a:endParaRPr lang="en-US" sz="1500" dirty="0"/>
          </a:p>
        </p:txBody>
      </p:sp>
      <p:sp>
        <p:nvSpPr>
          <p:cNvPr id="20" name="Text 18"/>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chain</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Link three is where the source list comes from</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Every step declares the source a defensive cyber operator must hold to see it, and that list is the collection plan.</a:t>
            </a:r>
            <a:endParaRPr lang="en-US" sz="1600" dirty="0"/>
          </a:p>
        </p:txBody>
      </p:sp>
      <p:sp>
        <p:nvSpPr>
          <p:cNvPr id="6" name="Shape 4"/>
          <p:cNvSpPr/>
          <p:nvPr/>
        </p:nvSpPr>
        <p:spPr>
          <a:xfrm>
            <a:off x="832104" y="2240280"/>
            <a:ext cx="1938528" cy="1371600"/>
          </a:xfrm>
          <a:prstGeom prst="roundRect">
            <a:avLst>
              <a:gd name="adj" fmla="val 4000"/>
            </a:avLst>
          </a:prstGeom>
          <a:solidFill>
            <a:srgbClr val="FFFFFF"/>
          </a:solidFill>
          <a:ln w="15875">
            <a:solidFill>
              <a:srgbClr val="DCE2E8"/>
            </a:solidFill>
            <a:prstDash val="solid"/>
          </a:ln>
        </p:spPr>
      </p:sp>
      <p:sp>
        <p:nvSpPr>
          <p:cNvPr id="7" name="Text 5"/>
          <p:cNvSpPr txBox="1"/>
          <p:nvPr/>
        </p:nvSpPr>
        <p:spPr>
          <a:xfrm>
            <a:off x="996696"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ELEMENT</a:t>
            </a:r>
            <a:endParaRPr lang="en-US" sz="1100" dirty="0"/>
          </a:p>
        </p:txBody>
      </p:sp>
      <p:sp>
        <p:nvSpPr>
          <p:cNvPr id="8" name="Text 6"/>
          <p:cNvSpPr txBox="1"/>
          <p:nvPr/>
        </p:nvSpPr>
        <p:spPr>
          <a:xfrm>
            <a:off x="996696"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enumerated part of the platform, with its parents</a:t>
            </a:r>
            <a:endParaRPr lang="en-US" sz="1300" dirty="0"/>
          </a:p>
        </p:txBody>
      </p:sp>
      <p:sp>
        <p:nvSpPr>
          <p:cNvPr id="9" name="Shape 7"/>
          <p:cNvSpPr/>
          <p:nvPr/>
        </p:nvSpPr>
        <p:spPr>
          <a:xfrm>
            <a:off x="2779776" y="2926080"/>
            <a:ext cx="182880" cy="0"/>
          </a:xfrm>
          <a:prstGeom prst="line">
            <a:avLst/>
          </a:prstGeom>
          <a:noFill/>
          <a:ln w="25400">
            <a:solidFill>
              <a:srgbClr val="7C8794"/>
            </a:solidFill>
            <a:prstDash val="solid"/>
            <a:tailEnd type="triangle"/>
          </a:ln>
        </p:spPr>
      </p:sp>
      <p:sp>
        <p:nvSpPr>
          <p:cNvPr id="10" name="Shape 8"/>
          <p:cNvSpPr/>
          <p:nvPr/>
        </p:nvSpPr>
        <p:spPr>
          <a:xfrm>
            <a:off x="1801368" y="3657600"/>
            <a:ext cx="0" cy="457200"/>
          </a:xfrm>
          <a:prstGeom prst="line">
            <a:avLst/>
          </a:prstGeom>
          <a:noFill/>
          <a:ln w="25400">
            <a:solidFill>
              <a:srgbClr val="DCE2E8"/>
            </a:solidFill>
            <a:prstDash val="solid"/>
            <a:tailEnd type="triangle"/>
          </a:ln>
        </p:spPr>
      </p:sp>
      <p:sp>
        <p:nvSpPr>
          <p:cNvPr id="11" name="Shape 9"/>
          <p:cNvSpPr/>
          <p:nvPr/>
        </p:nvSpPr>
        <p:spPr>
          <a:xfrm>
            <a:off x="2971800" y="2240280"/>
            <a:ext cx="1938528" cy="1371600"/>
          </a:xfrm>
          <a:prstGeom prst="roundRect">
            <a:avLst>
              <a:gd name="adj" fmla="val 4000"/>
            </a:avLst>
          </a:prstGeom>
          <a:solidFill>
            <a:srgbClr val="FFFFFF"/>
          </a:solidFill>
          <a:ln w="15875">
            <a:solidFill>
              <a:srgbClr val="DCE2E8"/>
            </a:solidFill>
            <a:prstDash val="solid"/>
          </a:ln>
        </p:spPr>
      </p:sp>
      <p:sp>
        <p:nvSpPr>
          <p:cNvPr id="12" name="Text 10"/>
          <p:cNvSpPr txBox="1"/>
          <p:nvPr/>
        </p:nvSpPr>
        <p:spPr>
          <a:xfrm>
            <a:off x="3136392"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THREAT</a:t>
            </a:r>
            <a:endParaRPr lang="en-US" sz="1100" dirty="0"/>
          </a:p>
        </p:txBody>
      </p:sp>
      <p:sp>
        <p:nvSpPr>
          <p:cNvPr id="13" name="Text 11"/>
          <p:cNvSpPr txBox="1"/>
          <p:nvPr/>
        </p:nvSpPr>
        <p:spPr>
          <a:xfrm>
            <a:off x="3136392"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Names that element as the thing it would attack</a:t>
            </a:r>
            <a:endParaRPr lang="en-US" sz="1300" dirty="0"/>
          </a:p>
        </p:txBody>
      </p:sp>
      <p:sp>
        <p:nvSpPr>
          <p:cNvPr id="14" name="Shape 12"/>
          <p:cNvSpPr/>
          <p:nvPr/>
        </p:nvSpPr>
        <p:spPr>
          <a:xfrm>
            <a:off x="4919472" y="2926080"/>
            <a:ext cx="182880" cy="0"/>
          </a:xfrm>
          <a:prstGeom prst="line">
            <a:avLst/>
          </a:prstGeom>
          <a:noFill/>
          <a:ln w="25400">
            <a:solidFill>
              <a:srgbClr val="7C8794"/>
            </a:solidFill>
            <a:prstDash val="solid"/>
            <a:tailEnd type="triangle"/>
          </a:ln>
        </p:spPr>
      </p:sp>
      <p:sp>
        <p:nvSpPr>
          <p:cNvPr id="15" name="Shape 13"/>
          <p:cNvSpPr/>
          <p:nvPr/>
        </p:nvSpPr>
        <p:spPr>
          <a:xfrm>
            <a:off x="3941064" y="3657600"/>
            <a:ext cx="0" cy="457200"/>
          </a:xfrm>
          <a:prstGeom prst="line">
            <a:avLst/>
          </a:prstGeom>
          <a:noFill/>
          <a:ln w="25400">
            <a:solidFill>
              <a:srgbClr val="DCE2E8"/>
            </a:solidFill>
            <a:prstDash val="solid"/>
            <a:tailEnd type="triangle"/>
          </a:ln>
        </p:spPr>
      </p:sp>
      <p:sp>
        <p:nvSpPr>
          <p:cNvPr id="16" name="Shape 14"/>
          <p:cNvSpPr/>
          <p:nvPr/>
        </p:nvSpPr>
        <p:spPr>
          <a:xfrm>
            <a:off x="5111496" y="2240280"/>
            <a:ext cx="1938528" cy="1371600"/>
          </a:xfrm>
          <a:prstGeom prst="roundRect">
            <a:avLst>
              <a:gd name="adj" fmla="val 4000"/>
            </a:avLst>
          </a:prstGeom>
          <a:solidFill>
            <a:srgbClr val="FDF6EC"/>
          </a:solidFill>
          <a:ln w="25400">
            <a:solidFill>
              <a:srgbClr val="C8791A"/>
            </a:solidFill>
            <a:prstDash val="solid"/>
          </a:ln>
        </p:spPr>
      </p:sp>
      <p:sp>
        <p:nvSpPr>
          <p:cNvPr id="17" name="Text 15"/>
          <p:cNvSpPr txBox="1"/>
          <p:nvPr/>
        </p:nvSpPr>
        <p:spPr>
          <a:xfrm>
            <a:off x="5276088" y="2386584"/>
            <a:ext cx="1636776" cy="274320"/>
          </a:xfrm>
          <a:prstGeom prst="rect">
            <a:avLst/>
          </a:prstGeom>
          <a:noFill/>
          <a:ln/>
        </p:spPr>
        <p:txBody>
          <a:bodyPr wrap="square" lIns="0" tIns="0" rIns="0" bIns="0" rtlCol="0" anchor="ctr"/>
          <a:lstStyle/>
          <a:p>
            <a:pPr indent="0" marL="0">
              <a:buNone/>
            </a:pPr>
            <a:r>
              <a:rPr lang="en-US" sz="1100" b="1" spc="120" kern="0" dirty="0">
                <a:solidFill>
                  <a:srgbClr val="C8791A"/>
                </a:solidFill>
                <a:latin typeface="Calibri" pitchFamily="34" charset="0"/>
                <a:ea typeface="Calibri" pitchFamily="34" charset="-122"/>
                <a:cs typeface="Calibri" pitchFamily="34" charset="-120"/>
              </a:rPr>
              <a:t>ATTACK PATH</a:t>
            </a:r>
            <a:endParaRPr lang="en-US" sz="1100" dirty="0"/>
          </a:p>
        </p:txBody>
      </p:sp>
      <p:sp>
        <p:nvSpPr>
          <p:cNvPr id="18" name="Text 16"/>
          <p:cNvSpPr txBox="1"/>
          <p:nvPr/>
        </p:nvSpPr>
        <p:spPr>
          <a:xfrm>
            <a:off x="5276088"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The route to it, and the sources each step needs</a:t>
            </a:r>
            <a:endParaRPr lang="en-US" sz="1300" dirty="0"/>
          </a:p>
        </p:txBody>
      </p:sp>
      <p:sp>
        <p:nvSpPr>
          <p:cNvPr id="19" name="Shape 17"/>
          <p:cNvSpPr/>
          <p:nvPr/>
        </p:nvSpPr>
        <p:spPr>
          <a:xfrm>
            <a:off x="7059168" y="2926080"/>
            <a:ext cx="182880" cy="0"/>
          </a:xfrm>
          <a:prstGeom prst="line">
            <a:avLst/>
          </a:prstGeom>
          <a:noFill/>
          <a:ln w="25400">
            <a:solidFill>
              <a:srgbClr val="7C8794"/>
            </a:solidFill>
            <a:prstDash val="solid"/>
            <a:tailEnd type="triangle"/>
          </a:ln>
        </p:spPr>
      </p:sp>
      <p:sp>
        <p:nvSpPr>
          <p:cNvPr id="20" name="Shape 18"/>
          <p:cNvSpPr/>
          <p:nvPr/>
        </p:nvSpPr>
        <p:spPr>
          <a:xfrm>
            <a:off x="6080760" y="3657600"/>
            <a:ext cx="0" cy="457200"/>
          </a:xfrm>
          <a:prstGeom prst="line">
            <a:avLst/>
          </a:prstGeom>
          <a:noFill/>
          <a:ln w="25400">
            <a:solidFill>
              <a:srgbClr val="DCE2E8"/>
            </a:solidFill>
            <a:prstDash val="solid"/>
            <a:tailEnd type="triangle"/>
          </a:ln>
        </p:spPr>
      </p:sp>
      <p:sp>
        <p:nvSpPr>
          <p:cNvPr id="21" name="Shape 19"/>
          <p:cNvSpPr/>
          <p:nvPr/>
        </p:nvSpPr>
        <p:spPr>
          <a:xfrm>
            <a:off x="7251192" y="2240280"/>
            <a:ext cx="1938528" cy="1371600"/>
          </a:xfrm>
          <a:prstGeom prst="roundRect">
            <a:avLst>
              <a:gd name="adj" fmla="val 4000"/>
            </a:avLst>
          </a:prstGeom>
          <a:solidFill>
            <a:srgbClr val="FFFFFF"/>
          </a:solidFill>
          <a:ln w="15875">
            <a:solidFill>
              <a:srgbClr val="DCE2E8"/>
            </a:solidFill>
            <a:prstDash val="solid"/>
          </a:ln>
        </p:spPr>
      </p:sp>
      <p:sp>
        <p:nvSpPr>
          <p:cNvPr id="22" name="Text 20"/>
          <p:cNvSpPr txBox="1"/>
          <p:nvPr/>
        </p:nvSpPr>
        <p:spPr>
          <a:xfrm>
            <a:off x="7415784"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DETECTION</a:t>
            </a:r>
            <a:endParaRPr lang="en-US" sz="1100" dirty="0"/>
          </a:p>
        </p:txBody>
      </p:sp>
      <p:sp>
        <p:nvSpPr>
          <p:cNvPr id="23" name="Text 21"/>
          <p:cNvSpPr txBox="1"/>
          <p:nvPr/>
        </p:nvSpPr>
        <p:spPr>
          <a:xfrm>
            <a:off x="7415784"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One signature per attack path, on that element, and its playbook</a:t>
            </a:r>
            <a:endParaRPr lang="en-US" sz="1300" dirty="0"/>
          </a:p>
        </p:txBody>
      </p:sp>
      <p:sp>
        <p:nvSpPr>
          <p:cNvPr id="24" name="Shape 22"/>
          <p:cNvSpPr/>
          <p:nvPr/>
        </p:nvSpPr>
        <p:spPr>
          <a:xfrm>
            <a:off x="9198864" y="2926080"/>
            <a:ext cx="182880" cy="0"/>
          </a:xfrm>
          <a:prstGeom prst="line">
            <a:avLst/>
          </a:prstGeom>
          <a:noFill/>
          <a:ln w="25400">
            <a:solidFill>
              <a:srgbClr val="7C8794"/>
            </a:solidFill>
            <a:prstDash val="solid"/>
            <a:tailEnd type="triangle"/>
          </a:ln>
        </p:spPr>
      </p:sp>
      <p:sp>
        <p:nvSpPr>
          <p:cNvPr id="25" name="Shape 23"/>
          <p:cNvSpPr/>
          <p:nvPr/>
        </p:nvSpPr>
        <p:spPr>
          <a:xfrm>
            <a:off x="8220456" y="3657600"/>
            <a:ext cx="0" cy="457200"/>
          </a:xfrm>
          <a:prstGeom prst="line">
            <a:avLst/>
          </a:prstGeom>
          <a:noFill/>
          <a:ln w="25400">
            <a:solidFill>
              <a:srgbClr val="DCE2E8"/>
            </a:solidFill>
            <a:prstDash val="solid"/>
            <a:tailEnd type="triangle"/>
          </a:ln>
        </p:spPr>
      </p:sp>
      <p:sp>
        <p:nvSpPr>
          <p:cNvPr id="26" name="Shape 24"/>
          <p:cNvSpPr/>
          <p:nvPr/>
        </p:nvSpPr>
        <p:spPr>
          <a:xfrm>
            <a:off x="9390888" y="2240280"/>
            <a:ext cx="1938528" cy="1371600"/>
          </a:xfrm>
          <a:prstGeom prst="roundRect">
            <a:avLst>
              <a:gd name="adj" fmla="val 4000"/>
            </a:avLst>
          </a:prstGeom>
          <a:solidFill>
            <a:srgbClr val="FFFFFF"/>
          </a:solidFill>
          <a:ln w="15875">
            <a:solidFill>
              <a:srgbClr val="DCE2E8"/>
            </a:solidFill>
            <a:prstDash val="solid"/>
          </a:ln>
        </p:spPr>
      </p:sp>
      <p:sp>
        <p:nvSpPr>
          <p:cNvPr id="27" name="Text 25"/>
          <p:cNvSpPr txBox="1"/>
          <p:nvPr/>
        </p:nvSpPr>
        <p:spPr>
          <a:xfrm>
            <a:off x="9555480" y="2386584"/>
            <a:ext cx="1636776" cy="274320"/>
          </a:xfrm>
          <a:prstGeom prst="rect">
            <a:avLst/>
          </a:prstGeom>
          <a:noFill/>
          <a:ln/>
        </p:spPr>
        <p:txBody>
          <a:bodyPr wrap="square" lIns="0" tIns="0" rIns="0" bIns="0" rtlCol="0" anchor="ctr"/>
          <a:lstStyle/>
          <a:p>
            <a:pPr indent="0" marL="0">
              <a:buNone/>
            </a:pPr>
            <a:r>
              <a:rPr lang="en-US" sz="1100" b="1" spc="120" kern="0" dirty="0">
                <a:solidFill>
                  <a:srgbClr val="7C8794"/>
                </a:solidFill>
                <a:latin typeface="Calibri" pitchFamily="34" charset="0"/>
                <a:ea typeface="Calibri" pitchFamily="34" charset="-122"/>
                <a:cs typeface="Calibri" pitchFamily="34" charset="-120"/>
              </a:rPr>
              <a:t>RESILIENCE</a:t>
            </a:r>
            <a:endParaRPr lang="en-US" sz="1100" dirty="0"/>
          </a:p>
        </p:txBody>
      </p:sp>
      <p:sp>
        <p:nvSpPr>
          <p:cNvPr id="28" name="Text 26"/>
          <p:cNvSpPr txBox="1"/>
          <p:nvPr/>
        </p:nvSpPr>
        <p:spPr>
          <a:xfrm>
            <a:off x="9555480" y="2697480"/>
            <a:ext cx="1636776" cy="777240"/>
          </a:xfrm>
          <a:prstGeom prst="rect">
            <a:avLst/>
          </a:prstGeom>
          <a:noFill/>
          <a:ln/>
        </p:spPr>
        <p:txBody>
          <a:bodyPr wrap="square" lIns="0" tIns="0" rIns="0" bIns="0" rtlCol="0" anchor="ctr"/>
          <a:lstStyle/>
          <a:p>
            <a:pPr indent="0" marL="0">
              <a:buNone/>
            </a:pPr>
            <a:r>
              <a:rPr lang="en-US" sz="1300" dirty="0">
                <a:solidFill>
                  <a:srgbClr val="1B2430"/>
                </a:solidFill>
                <a:latin typeface="Calibri" pitchFamily="34" charset="0"/>
                <a:ea typeface="Calibri" pitchFamily="34" charset="-122"/>
                <a:cs typeface="Calibri" pitchFamily="34" charset="-120"/>
              </a:rPr>
              <a:t>A measure on that element, against one goal</a:t>
            </a:r>
            <a:endParaRPr lang="en-US" sz="1300" dirty="0"/>
          </a:p>
        </p:txBody>
      </p:sp>
      <p:sp>
        <p:nvSpPr>
          <p:cNvPr id="29" name="Shape 27"/>
          <p:cNvSpPr/>
          <p:nvPr/>
        </p:nvSpPr>
        <p:spPr>
          <a:xfrm>
            <a:off x="10360152" y="3657600"/>
            <a:ext cx="0" cy="457200"/>
          </a:xfrm>
          <a:prstGeom prst="line">
            <a:avLst/>
          </a:prstGeom>
          <a:noFill/>
          <a:ln w="25400">
            <a:solidFill>
              <a:srgbClr val="DCE2E8"/>
            </a:solidFill>
            <a:prstDash val="solid"/>
            <a:tailEnd type="triangle"/>
          </a:ln>
        </p:spPr>
      </p:sp>
      <p:sp>
        <p:nvSpPr>
          <p:cNvPr id="30" name="Shape 28"/>
          <p:cNvSpPr/>
          <p:nvPr/>
        </p:nvSpPr>
        <p:spPr>
          <a:xfrm>
            <a:off x="777240" y="4206240"/>
            <a:ext cx="10698480" cy="914400"/>
          </a:xfrm>
          <a:prstGeom prst="roundRect">
            <a:avLst>
              <a:gd name="adj" fmla="val 6000"/>
            </a:avLst>
          </a:prstGeom>
          <a:solidFill>
            <a:srgbClr val="F2F8F5"/>
          </a:solidFill>
          <a:ln w="25400">
            <a:solidFill>
              <a:srgbClr val="2E7D5B"/>
            </a:solidFill>
            <a:prstDash val="solid"/>
          </a:ln>
        </p:spPr>
      </p:sp>
      <p:sp>
        <p:nvSpPr>
          <p:cNvPr id="31" name="Text 29"/>
          <p:cNvSpPr txBox="1"/>
          <p:nvPr/>
        </p:nvSpPr>
        <p:spPr>
          <a:xfrm>
            <a:off x="1051560" y="4370832"/>
            <a:ext cx="10149840" cy="310896"/>
          </a:xfrm>
          <a:prstGeom prst="rect">
            <a:avLst/>
          </a:prstGeom>
          <a:noFill/>
          <a:ln/>
        </p:spPr>
        <p:txBody>
          <a:bodyPr wrap="square" lIns="0" tIns="0" rIns="0" bIns="0" rtlCol="0" anchor="ctr"/>
          <a:lstStyle/>
          <a:p>
            <a:pPr indent="0" marL="0">
              <a:buNone/>
            </a:pPr>
            <a:r>
              <a:rPr lang="en-US" sz="1500" b="1" dirty="0">
                <a:solidFill>
                  <a:srgbClr val="2E7D5B"/>
                </a:solidFill>
                <a:latin typeface="Calibri" pitchFamily="34" charset="0"/>
                <a:ea typeface="Calibri" pitchFamily="34" charset="-122"/>
                <a:cs typeface="Calibri" pitchFamily="34" charset="-120"/>
              </a:rPr>
              <a:t>One element. One ordinal. Five links. Nothing else joins them.</a:t>
            </a:r>
            <a:endParaRPr lang="en-US" sz="1500" dirty="0"/>
          </a:p>
        </p:txBody>
      </p:sp>
      <p:sp>
        <p:nvSpPr>
          <p:cNvPr id="32" name="Text 30"/>
          <p:cNvSpPr txBox="1"/>
          <p:nvPr/>
        </p:nvSpPr>
        <p:spPr>
          <a:xfrm>
            <a:off x="1051560" y="4709160"/>
            <a:ext cx="10149840" cy="320040"/>
          </a:xfrm>
          <a:prstGeom prst="rect">
            <a:avLst/>
          </a:prstGeom>
          <a:noFill/>
          <a:ln/>
        </p:spPr>
        <p:txBody>
          <a:bodyPr wrap="square" lIns="0" tIns="0" rIns="0" bIns="0" rtlCol="0" anchor="ctr"/>
          <a:lstStyle/>
          <a:p>
            <a:pPr indent="0" marL="0">
              <a:buNone/>
            </a:pPr>
            <a:r>
              <a:rPr lang="en-US" sz="1250" dirty="0">
                <a:solidFill>
                  <a:srgbClr val="44505E"/>
                </a:solidFill>
                <a:latin typeface="Calibri" pitchFamily="34" charset="0"/>
                <a:ea typeface="Calibri" pitchFamily="34" charset="-122"/>
                <a:cs typeface="Calibri" pitchFamily="34" charset="-120"/>
              </a:rPr>
              <a:t>Today produced link three, and the required-source list with it. Thirteen sources, each traced to a step it exists to see, and nine of them unassessed and recorded as such.</a:t>
            </a:r>
            <a:endParaRPr lang="en-US" sz="1250" dirty="0"/>
          </a:p>
        </p:txBody>
      </p:sp>
      <p:sp>
        <p:nvSpPr>
          <p:cNvPr id="33" name="Shape 31"/>
          <p:cNvSpPr/>
          <p:nvPr/>
        </p:nvSpPr>
        <p:spPr>
          <a:xfrm>
            <a:off x="777240" y="5285232"/>
            <a:ext cx="457200" cy="0"/>
          </a:xfrm>
          <a:prstGeom prst="line">
            <a:avLst/>
          </a:prstGeom>
          <a:noFill/>
          <a:ln w="25400">
            <a:solidFill>
              <a:srgbClr val="C8791A"/>
            </a:solidFill>
            <a:prstDash val="solid"/>
          </a:ln>
        </p:spPr>
      </p:sp>
      <p:sp>
        <p:nvSpPr>
          <p:cNvPr id="34" name="Text 32"/>
          <p:cNvSpPr txBox="1"/>
          <p:nvPr/>
        </p:nvSpPr>
        <p:spPr>
          <a:xfrm>
            <a:off x="777240" y="5376672"/>
            <a:ext cx="10698480" cy="310896"/>
          </a:xfrm>
          <a:prstGeom prst="rect">
            <a:avLst/>
          </a:prstGeom>
          <a:noFill/>
          <a:ln/>
        </p:spPr>
        <p:txBody>
          <a:bodyPr wrap="square" lIns="0" tIns="0" rIns="0" bIns="0" rtlCol="0" anchor="ctr"/>
          <a:lstStyle/>
          <a:p>
            <a:pPr indent="0" marL="0">
              <a:buNone/>
            </a:pPr>
            <a:r>
              <a:rPr lang="en-US" sz="1200" i="1" dirty="0">
                <a:solidFill>
                  <a:srgbClr val="44505E"/>
                </a:solidFill>
                <a:latin typeface="Calibri" pitchFamily="34" charset="0"/>
                <a:ea typeface="Calibri" pitchFamily="34" charset="-122"/>
                <a:cs typeface="Calibri" pitchFamily="34" charset="-120"/>
              </a:rPr>
              <a:t>No data source is collected because it exists. It is required because one step of one path against this element cannot be seen.</a:t>
            </a:r>
            <a:endParaRPr lang="en-US" sz="1200" dirty="0"/>
          </a:p>
        </p:txBody>
      </p:sp>
      <p:sp>
        <p:nvSpPr>
          <p:cNvPr id="35" name="Text 33"/>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could a coverage claim be defended line by line today without a reconciliation project?</a:t>
            </a:r>
            <a:endParaRPr lang="en-US" sz="1500" dirty="0"/>
          </a:p>
        </p:txBody>
      </p:sp>
      <p:sp>
        <p:nvSpPr>
          <p:cNvPr id="36" name="Text 34"/>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Shape 1"/>
          <p:cNvSpPr/>
          <p:nvPr/>
        </p:nvSpPr>
        <p:spPr>
          <a:xfrm>
            <a:off x="0" y="0"/>
            <a:ext cx="384048" cy="6858000"/>
          </a:xfrm>
          <a:prstGeom prst="rect">
            <a:avLst/>
          </a:prstGeom>
          <a:solidFill>
            <a:srgbClr val="E8A64B"/>
          </a:solidFill>
          <a:ln w="12700">
            <a:solidFill>
              <a:srgbClr val="333333"/>
            </a:solidFill>
            <a:prstDash val="solid"/>
          </a:ln>
        </p:spPr>
      </p:sp>
      <p:sp>
        <p:nvSpPr>
          <p:cNvPr id="4" name="Text 2"/>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5" name="Text 3"/>
          <p:cNvSpPr txBox="1"/>
          <p:nvPr/>
        </p:nvSpPr>
        <p:spPr>
          <a:xfrm>
            <a:off x="1051560" y="1965960"/>
            <a:ext cx="2377440" cy="1737360"/>
          </a:xfrm>
          <a:prstGeom prst="rect">
            <a:avLst/>
          </a:prstGeom>
          <a:noFill/>
          <a:ln/>
        </p:spPr>
        <p:txBody>
          <a:bodyPr wrap="square" lIns="0" tIns="0" rIns="0" bIns="0" rtlCol="0" anchor="ctr"/>
          <a:lstStyle/>
          <a:p>
            <a:pPr indent="0" marL="0">
              <a:buNone/>
            </a:pPr>
            <a:r>
              <a:rPr lang="en-US" sz="10800" b="1" dirty="0">
                <a:solidFill>
                  <a:srgbClr val="2C3A49"/>
                </a:solidFill>
                <a:latin typeface="Cambria" pitchFamily="34" charset="0"/>
                <a:ea typeface="Cambria" pitchFamily="34" charset="-122"/>
                <a:cs typeface="Cambria" pitchFamily="34" charset="-120"/>
              </a:rPr>
              <a:t>05</a:t>
            </a:r>
            <a:endParaRPr lang="en-US" sz="10800" dirty="0"/>
          </a:p>
        </p:txBody>
      </p:sp>
      <p:sp>
        <p:nvSpPr>
          <p:cNvPr id="6" name="Text 4"/>
          <p:cNvSpPr txBox="1"/>
          <p:nvPr/>
        </p:nvSpPr>
        <p:spPr>
          <a:xfrm>
            <a:off x="3657600" y="2212848"/>
            <a:ext cx="758952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Section five</a:t>
            </a:r>
            <a:endParaRPr lang="en-US" sz="1200" dirty="0"/>
          </a:p>
        </p:txBody>
      </p:sp>
      <p:sp>
        <p:nvSpPr>
          <p:cNvPr id="7" name="Text 5"/>
          <p:cNvSpPr txBox="1"/>
          <p:nvPr/>
        </p:nvSpPr>
        <p:spPr>
          <a:xfrm>
            <a:off x="3657600" y="2542032"/>
            <a:ext cx="7589520" cy="9144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classroom</a:t>
            </a:r>
            <a:endParaRPr lang="en-US" sz="3400" dirty="0"/>
          </a:p>
        </p:txBody>
      </p:sp>
      <p:sp>
        <p:nvSpPr>
          <p:cNvPr id="8" name="Shape 6"/>
          <p:cNvSpPr/>
          <p:nvPr/>
        </p:nvSpPr>
        <p:spPr>
          <a:xfrm>
            <a:off x="3657600" y="3675888"/>
            <a:ext cx="7589520" cy="0"/>
          </a:xfrm>
          <a:prstGeom prst="line">
            <a:avLst/>
          </a:prstGeom>
          <a:noFill/>
          <a:ln w="19050">
            <a:solidFill>
              <a:srgbClr val="3A4654"/>
            </a:solidFill>
            <a:prstDash val="solid"/>
          </a:ln>
        </p:spPr>
      </p:sp>
      <p:sp>
        <p:nvSpPr>
          <p:cNvPr id="9" name="Text 7"/>
          <p:cNvSpPr txBox="1"/>
          <p:nvPr/>
        </p:nvSpPr>
        <p:spPr>
          <a:xfrm>
            <a:off x="3657600" y="3913632"/>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Workbook Chapters 3 and 4: 3 steps of 1 path, each with source, kind and state</a:t>
            </a:r>
            <a:endParaRPr lang="en-US" sz="1500" dirty="0"/>
          </a:p>
        </p:txBody>
      </p:sp>
      <p:sp>
        <p:nvSpPr>
          <p:cNvPr id="10" name="Text 8"/>
          <p:cNvSpPr txBox="1"/>
          <p:nvPr/>
        </p:nvSpPr>
        <p:spPr>
          <a:xfrm>
            <a:off x="3657600" y="4334256"/>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Question set: questions 1, 3 and 8, each answer given with its reason</a:t>
            </a:r>
            <a:endParaRPr lang="en-US" sz="1500" dirty="0"/>
          </a:p>
        </p:txBody>
      </p:sp>
      <p:sp>
        <p:nvSpPr>
          <p:cNvPr id="11" name="Text 9"/>
          <p:cNvSpPr txBox="1"/>
          <p:nvPr/>
        </p:nvSpPr>
        <p:spPr>
          <a:xfrm>
            <a:off x="3657600" y="4754880"/>
            <a:ext cx="7589520" cy="365760"/>
          </a:xfrm>
          <a:prstGeom prst="rect">
            <a:avLst/>
          </a:prstGeom>
          <a:noFill/>
          <a:ln/>
        </p:spPr>
        <p:txBody>
          <a:bodyPr wrap="square" lIns="0" tIns="0" rIns="0" bIns="0" rtlCol="0" anchor="ctr"/>
          <a:lstStyle/>
          <a:p>
            <a:pPr indent="0" marL="0">
              <a:buNone/>
            </a:pPr>
            <a:r>
              <a:rPr lang="en-US" sz="1500" dirty="0">
                <a:solidFill>
                  <a:srgbClr val="C9D2DC"/>
                </a:solidFill>
                <a:latin typeface="Calibri" pitchFamily="34" charset="0"/>
                <a:ea typeface="Calibri" pitchFamily="34" charset="-122"/>
                <a:cs typeface="Calibri" pitchFamily="34" charset="-120"/>
              </a:rPr>
              <a:t>Day 3 minutes, items 01, 06 and 05: the rule, the objection, the declared gap</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2E7D5B"/>
                </a:solidFill>
                <a:latin typeface="Calibri" pitchFamily="34" charset="0"/>
                <a:ea typeface="Calibri" pitchFamily="34" charset="-122"/>
                <a:cs typeface="Calibri" pitchFamily="34" charset="-120"/>
              </a:rPr>
              <a:t>The workbook</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The workbook carries all of it, twenty five pages</a:t>
            </a:r>
            <a:endParaRPr lang="en-US" sz="3200" dirty="0"/>
          </a:p>
        </p:txBody>
      </p:sp>
      <p:sp>
        <p:nvSpPr>
          <p:cNvPr id="5" name="Text 3"/>
          <p:cNvSpPr txBox="1"/>
          <p:nvPr/>
        </p:nvSpPr>
        <p:spPr>
          <a:xfrm>
            <a:off x="777240" y="1975104"/>
            <a:ext cx="10698480" cy="365760"/>
          </a:xfrm>
          <a:prstGeom prst="rect">
            <a:avLst/>
          </a:prstGeom>
          <a:noFill/>
          <a:ln/>
        </p:spPr>
        <p:txBody>
          <a:bodyPr wrap="square" lIns="0" tIns="0" rIns="0" bIns="0" rtlCol="0" anchor="ctr"/>
          <a:lstStyle/>
          <a:p>
            <a:pPr indent="0" marL="0">
              <a:buNone/>
            </a:pPr>
            <a:r>
              <a:rPr lang="en-US" sz="2000" b="1" dirty="0">
                <a:solidFill>
                  <a:srgbClr val="1B2430"/>
                </a:solidFill>
                <a:latin typeface="Cambria" pitchFamily="34" charset="0"/>
                <a:ea typeface="Cambria" pitchFamily="34" charset="-122"/>
                <a:cs typeface="Cambria" pitchFamily="34" charset="-120"/>
              </a:rPr>
              <a:t>Five of twenty five pages: contents, the eight steps, the states, a worked path.</a:t>
            </a:r>
            <a:endParaRPr lang="en-US" sz="2000" dirty="0"/>
          </a:p>
        </p:txBody>
      </p:sp>
      <p:sp>
        <p:nvSpPr>
          <p:cNvPr id="6" name="Shape 4"/>
          <p:cNvSpPr/>
          <p:nvPr/>
        </p:nvSpPr>
        <p:spPr>
          <a:xfrm>
            <a:off x="722376" y="2340864"/>
            <a:ext cx="10808208" cy="3236976"/>
          </a:xfrm>
          <a:prstGeom prst="rect">
            <a:avLst/>
          </a:prstGeom>
          <a:solidFill>
            <a:srgbClr val="FFFFFF"/>
          </a:solidFill>
          <a:ln w="12700">
            <a:solidFill>
              <a:srgbClr val="DCE2E8"/>
            </a:solidFill>
            <a:prstDash val="solid"/>
          </a:ln>
        </p:spPr>
      </p:sp>
      <p:pic>
        <p:nvPicPr>
          <p:cNvPr id="7" name="Image 0" descr="figures/cap-m3-workbook-strip.png">    </p:cNvPr>
          <p:cNvPicPr>
            <a:picLocks noChangeAspect="1"/>
          </p:cNvPicPr>
          <p:nvPr/>
        </p:nvPicPr>
        <p:blipFill>
          <a:blip r:embed="rId1"/>
          <a:stretch>
            <a:fillRect/>
          </a:stretch>
        </p:blipFill>
        <p:spPr>
          <a:xfrm>
            <a:off x="777240" y="2529090"/>
            <a:ext cx="10698480" cy="2860524"/>
          </a:xfrm>
          <a:prstGeom prst="rect">
            <a:avLst/>
          </a:prstGeom>
        </p:spPr>
      </p:pic>
      <p:sp>
        <p:nvSpPr>
          <p:cNvPr id="8" name="Text 5"/>
          <p:cNvSpPr txBox="1"/>
          <p:nvPr/>
        </p:nvSpPr>
        <p:spPr>
          <a:xfrm>
            <a:off x="777240" y="5632704"/>
            <a:ext cx="10698480" cy="274320"/>
          </a:xfrm>
          <a:prstGeom prst="rect">
            <a:avLst/>
          </a:prstGeom>
          <a:noFill/>
          <a:ln/>
        </p:spPr>
        <p:txBody>
          <a:bodyPr wrap="square" lIns="0" tIns="0" rIns="0" bIns="0" rtlCol="0" anchor="ctr"/>
          <a:lstStyle/>
          <a:p>
            <a:pPr indent="0" marL="0">
              <a:buNone/>
            </a:pPr>
            <a:r>
              <a:rPr lang="en-US" sz="1100" i="1" dirty="0">
                <a:solidFill>
                  <a:srgbClr val="7C8794"/>
                </a:solidFill>
                <a:latin typeface="Calibri" pitchFamily="34" charset="0"/>
                <a:ea typeface="Calibri" pitchFamily="34" charset="-122"/>
                <a:cs typeface="Calibri" pitchFamily="34" charset="-120"/>
              </a:rPr>
              <a:t>Module 03 workbook, student edition, pages 4, 9, 10, 15 and 21. Chapter 4 prints all four paths.</a:t>
            </a:r>
            <a:endParaRPr lang="en-US" sz="1100" dirty="0"/>
          </a:p>
        </p:txBody>
      </p:sp>
      <p:sp>
        <p:nvSpPr>
          <p:cNvPr id="9" name="Text 6"/>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run this function next week from the pages you are leaving with?</a:t>
            </a:r>
            <a:endParaRPr lang="en-US" sz="1500" dirty="0"/>
          </a:p>
        </p:txBody>
      </p:sp>
      <p:sp>
        <p:nvSpPr>
          <p:cNvPr id="10" name="Text 7"/>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B8860B"/>
                </a:solidFill>
                <a:latin typeface="Calibri" pitchFamily="34" charset="0"/>
                <a:ea typeface="Calibri" pitchFamily="34" charset="-122"/>
                <a:cs typeface="Calibri" pitchFamily="34" charset="-120"/>
              </a:rPr>
              <a:t>TLP:AMBER</a:t>
            </a:r>
            <a:endParaRPr lang="en-US" sz="1000" dirty="0"/>
          </a:p>
        </p:txBody>
      </p:sp>
      <p:sp>
        <p:nvSpPr>
          <p:cNvPr id="3" name="Text 1"/>
          <p:cNvSpPr txBox="1"/>
          <p:nvPr/>
        </p:nvSpPr>
        <p:spPr>
          <a:xfrm>
            <a:off x="685800" y="502920"/>
            <a:ext cx="7315200" cy="320040"/>
          </a:xfrm>
          <a:prstGeom prst="rect">
            <a:avLst/>
          </a:prstGeom>
          <a:noFill/>
          <a:ln/>
        </p:spPr>
        <p:txBody>
          <a:bodyPr wrap="square" lIns="0" tIns="0" rIns="0" bIns="0" rtlCol="0" anchor="ctr"/>
          <a:lstStyle/>
          <a:p>
            <a:pPr indent="0" marL="0">
              <a:buNone/>
            </a:pPr>
            <a:r>
              <a:rPr lang="en-US" sz="1200" b="1" spc="200" kern="0" dirty="0">
                <a:solidFill>
                  <a:srgbClr val="C8791A"/>
                </a:solidFill>
                <a:latin typeface="Calibri" pitchFamily="34" charset="0"/>
                <a:ea typeface="Calibri" pitchFamily="34" charset="-122"/>
                <a:cs typeface="Calibri" pitchFamily="34" charset="-120"/>
              </a:rPr>
              <a:t>The mindset</a:t>
            </a:r>
            <a:endParaRPr lang="en-US" sz="1200" dirty="0"/>
          </a:p>
        </p:txBody>
      </p:sp>
      <p:sp>
        <p:nvSpPr>
          <p:cNvPr id="4" name="Text 2"/>
          <p:cNvSpPr txBox="1"/>
          <p:nvPr/>
        </p:nvSpPr>
        <p:spPr>
          <a:xfrm>
            <a:off x="685800" y="868680"/>
            <a:ext cx="10789920" cy="822960"/>
          </a:xfrm>
          <a:prstGeom prst="rect">
            <a:avLst/>
          </a:prstGeom>
          <a:noFill/>
          <a:ln/>
        </p:spPr>
        <p:txBody>
          <a:bodyPr wrap="square" lIns="0" tIns="0" rIns="0" bIns="0" rtlCol="0" anchor="ctr"/>
          <a:lstStyle/>
          <a:p>
            <a:pPr indent="0" marL="0">
              <a:buNone/>
            </a:pPr>
            <a:r>
              <a:rPr lang="en-US" sz="3200" b="1" dirty="0">
                <a:solidFill>
                  <a:srgbClr val="1B2430"/>
                </a:solidFill>
                <a:latin typeface="Cambria" pitchFamily="34" charset="0"/>
                <a:ea typeface="Cambria" pitchFamily="34" charset="-122"/>
                <a:cs typeface="Cambria" pitchFamily="34" charset="-120"/>
              </a:rPr>
              <a:t>A declared source removes the place they used to hide</a:t>
            </a:r>
            <a:endParaRPr lang="en-US" sz="3200" dirty="0"/>
          </a:p>
        </p:txBody>
      </p:sp>
      <p:sp>
        <p:nvSpPr>
          <p:cNvPr id="5" name="Text 3"/>
          <p:cNvSpPr txBox="1"/>
          <p:nvPr/>
        </p:nvSpPr>
        <p:spPr>
          <a:xfrm>
            <a:off x="685800" y="1737360"/>
            <a:ext cx="10789920" cy="365760"/>
          </a:xfrm>
          <a:prstGeom prst="rect">
            <a:avLst/>
          </a:prstGeom>
          <a:noFill/>
          <a:ln/>
        </p:spPr>
        <p:txBody>
          <a:bodyPr wrap="square" lIns="0" tIns="0" rIns="0" bIns="0" rtlCol="0" anchor="ctr"/>
          <a:lstStyle/>
          <a:p>
            <a:pPr indent="0" marL="0">
              <a:buNone/>
            </a:pPr>
            <a:r>
              <a:rPr lang="en-US" sz="1600" dirty="0">
                <a:solidFill>
                  <a:srgbClr val="44505E"/>
                </a:solidFill>
                <a:latin typeface="Calibri" pitchFamily="34" charset="0"/>
                <a:ea typeface="Calibri" pitchFamily="34" charset="-122"/>
                <a:cs typeface="Calibri" pitchFamily="34" charset="-120"/>
              </a:rPr>
              <a:t>The Pentagon of Pain is the mindset. METEORSTORM is the framework. Transform the three departments, then equip them.</a:t>
            </a:r>
            <a:endParaRPr lang="en-US" sz="1600" dirty="0"/>
          </a:p>
        </p:txBody>
      </p:sp>
      <p:sp>
        <p:nvSpPr>
          <p:cNvPr id="6" name="Shape 4"/>
          <p:cNvSpPr/>
          <p:nvPr/>
        </p:nvSpPr>
        <p:spPr>
          <a:xfrm>
            <a:off x="777240" y="2121408"/>
            <a:ext cx="5212080" cy="1481328"/>
          </a:xfrm>
          <a:prstGeom prst="roundRect">
            <a:avLst>
              <a:gd name="adj" fmla="val 3704"/>
            </a:avLst>
          </a:prstGeom>
          <a:solidFill>
            <a:srgbClr val="FFFFFF"/>
          </a:solidFill>
          <a:ln w="15875">
            <a:solidFill>
              <a:srgbClr val="DCE2E8"/>
            </a:solidFill>
            <a:prstDash val="solid"/>
          </a:ln>
        </p:spPr>
      </p:sp>
      <p:sp>
        <p:nvSpPr>
          <p:cNvPr id="7" name="Text 5"/>
          <p:cNvSpPr txBox="1"/>
          <p:nvPr/>
        </p:nvSpPr>
        <p:spPr>
          <a:xfrm>
            <a:off x="9784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7C8794"/>
                </a:solidFill>
                <a:latin typeface="Calibri" pitchFamily="34" charset="0"/>
                <a:ea typeface="Calibri" pitchFamily="34" charset="-122"/>
                <a:cs typeface="Calibri" pitchFamily="34" charset="-120"/>
              </a:rPr>
              <a:t>STATE OF THE PATH CATALOGUE AND SOURCE INVENTORY</a:t>
            </a:r>
            <a:endParaRPr lang="en-US" sz="1100" dirty="0"/>
          </a:p>
        </p:txBody>
      </p:sp>
      <p:sp>
        <p:nvSpPr>
          <p:cNvPr id="8" name="Text 6"/>
          <p:cNvSpPr txBox="1"/>
          <p:nvPr/>
        </p:nvSpPr>
        <p:spPr>
          <a:xfrm>
            <a:off x="9784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Each threat has a path anchored to its element, with the required data and signal sources named and their states recorded, gaps included.</a:t>
            </a:r>
            <a:endParaRPr lang="en-US" sz="1350" dirty="0"/>
          </a:p>
        </p:txBody>
      </p:sp>
      <p:sp>
        <p:nvSpPr>
          <p:cNvPr id="9" name="Shape 7"/>
          <p:cNvSpPr/>
          <p:nvPr/>
        </p:nvSpPr>
        <p:spPr>
          <a:xfrm>
            <a:off x="6263640" y="2121408"/>
            <a:ext cx="5212080" cy="1481328"/>
          </a:xfrm>
          <a:prstGeom prst="roundRect">
            <a:avLst>
              <a:gd name="adj" fmla="val 3704"/>
            </a:avLst>
          </a:prstGeom>
          <a:solidFill>
            <a:srgbClr val="FDF6EC"/>
          </a:solidFill>
          <a:ln w="25400">
            <a:solidFill>
              <a:srgbClr val="C8791A"/>
            </a:solidFill>
            <a:prstDash val="solid"/>
          </a:ln>
        </p:spPr>
      </p:sp>
      <p:sp>
        <p:nvSpPr>
          <p:cNvPr id="10" name="Text 8"/>
          <p:cNvSpPr txBox="1"/>
          <p:nvPr/>
        </p:nvSpPr>
        <p:spPr>
          <a:xfrm>
            <a:off x="6464808" y="2231136"/>
            <a:ext cx="484632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ADVERSARY IMPACT</a:t>
            </a:r>
            <a:endParaRPr lang="en-US" sz="1100" dirty="0"/>
          </a:p>
        </p:txBody>
      </p:sp>
      <p:sp>
        <p:nvSpPr>
          <p:cNvPr id="11" name="Text 9"/>
          <p:cNvSpPr txBox="1"/>
          <p:nvPr/>
        </p:nvSpPr>
        <p:spPr>
          <a:xfrm>
            <a:off x="6464808" y="2523744"/>
            <a:ext cx="4809744" cy="969264"/>
          </a:xfrm>
          <a:prstGeom prst="rect">
            <a:avLst/>
          </a:prstGeom>
          <a:noFill/>
          <a:ln/>
        </p:spPr>
        <p:txBody>
          <a:bodyPr wrap="square" lIns="0" tIns="0" rIns="0" bIns="0" rtlCol="0" anchor="ctr"/>
          <a:lstStyle/>
          <a:p>
            <a:pPr indent="0" marL="0">
              <a:buNone/>
            </a:pPr>
            <a:r>
              <a:rPr lang="en-US" sz="1350" dirty="0">
                <a:solidFill>
                  <a:srgbClr val="44505E"/>
                </a:solidFill>
                <a:latin typeface="Calibri" pitchFamily="34" charset="0"/>
                <a:ea typeface="Calibri" pitchFamily="34" charset="-122"/>
                <a:cs typeface="Calibri" pitchFamily="34" charset="-120"/>
              </a:rPr>
              <a:t>Known techniques cross at least one step where a source is Available; simple replay or automation attempts begin to break down.</a:t>
            </a:r>
            <a:endParaRPr lang="en-US" sz="1350" dirty="0"/>
          </a:p>
        </p:txBody>
      </p:sp>
      <p:sp>
        <p:nvSpPr>
          <p:cNvPr id="12" name="Shape 10"/>
          <p:cNvSpPr/>
          <p:nvPr/>
        </p:nvSpPr>
        <p:spPr>
          <a:xfrm>
            <a:off x="777240" y="3895344"/>
            <a:ext cx="50292" cy="1225296"/>
          </a:xfrm>
          <a:prstGeom prst="rect">
            <a:avLst/>
          </a:prstGeom>
          <a:solidFill>
            <a:srgbClr val="C8791A"/>
          </a:solidFill>
          <a:ln/>
        </p:spPr>
      </p:sp>
      <p:sp>
        <p:nvSpPr>
          <p:cNvPr id="13" name="Text 11"/>
          <p:cNvSpPr txBox="1"/>
          <p:nvPr/>
        </p:nvSpPr>
        <p:spPr>
          <a:xfrm>
            <a:off x="1060704" y="3931920"/>
            <a:ext cx="10241280" cy="896112"/>
          </a:xfrm>
          <a:prstGeom prst="rect">
            <a:avLst/>
          </a:prstGeom>
          <a:noFill/>
          <a:ln/>
        </p:spPr>
        <p:txBody>
          <a:bodyPr wrap="square" lIns="0" tIns="0" rIns="0" bIns="0" rtlCol="0" anchor="ctr"/>
          <a:lstStyle/>
          <a:p>
            <a:pPr indent="0" marL="0">
              <a:lnSpc>
                <a:spcPct val="106000"/>
              </a:lnSpc>
              <a:buNone/>
            </a:pPr>
            <a:r>
              <a:rPr lang="en-US" sz="2100" i="1" dirty="0">
                <a:solidFill>
                  <a:srgbClr val="1B2430"/>
                </a:solidFill>
                <a:latin typeface="Cambria" pitchFamily="34" charset="0"/>
                <a:ea typeface="Cambria" pitchFamily="34" charset="-122"/>
                <a:cs typeface="Cambria" pitchFamily="34" charset="-120"/>
              </a:rPr>
              <a:t>“The adversary suffers when they cannot hide, and every move is seen.”</a:t>
            </a:r>
            <a:endParaRPr lang="en-US" sz="2100" dirty="0"/>
          </a:p>
        </p:txBody>
      </p:sp>
      <p:sp>
        <p:nvSpPr>
          <p:cNvPr id="14" name="Text 12"/>
          <p:cNvSpPr txBox="1"/>
          <p:nvPr/>
        </p:nvSpPr>
        <p:spPr>
          <a:xfrm>
            <a:off x="1060704" y="4864608"/>
            <a:ext cx="10241280" cy="274320"/>
          </a:xfrm>
          <a:prstGeom prst="rect">
            <a:avLst/>
          </a:prstGeom>
          <a:noFill/>
          <a:ln/>
        </p:spPr>
        <p:txBody>
          <a:bodyPr wrap="square" lIns="0" tIns="0" rIns="0" bIns="0" rtlCol="0" anchor="ctr"/>
          <a:lstStyle/>
          <a:p>
            <a:pPr indent="0" marL="0">
              <a:buNone/>
            </a:pPr>
            <a:r>
              <a:rPr lang="en-US" sz="1200" dirty="0">
                <a:solidFill>
                  <a:srgbClr val="7C8794"/>
                </a:solidFill>
                <a:latin typeface="Calibri" pitchFamily="34" charset="0"/>
                <a:ea typeface="Calibri" pitchFamily="34" charset="-122"/>
                <a:cs typeface="Calibri" pitchFamily="34" charset="-120"/>
              </a:rPr>
              <a:t>The Pentagon of Pain guide, Chapter 6, Pain Index, state 2. Day 3 produced the state in the left column.</a:t>
            </a:r>
            <a:endParaRPr lang="en-US" sz="1200" dirty="0"/>
          </a:p>
        </p:txBody>
      </p:sp>
      <p:sp>
        <p:nvSpPr>
          <p:cNvPr id="15" name="Text 13"/>
          <p:cNvSpPr txBox="1"/>
          <p:nvPr/>
        </p:nvSpPr>
        <p:spPr>
          <a:xfrm>
            <a:off x="10287000" y="3346704"/>
            <a:ext cx="1005840" cy="256032"/>
          </a:xfrm>
          <a:prstGeom prst="rect">
            <a:avLst/>
          </a:prstGeom>
          <a:noFill/>
          <a:ln/>
        </p:spPr>
        <p:txBody>
          <a:bodyPr wrap="square" lIns="0" tIns="0" rIns="0" bIns="0" rtlCol="0" anchor="ctr"/>
          <a:lstStyle/>
          <a:p>
            <a:pPr indent="0" marL="0">
              <a:buNone/>
            </a:pPr>
            <a:r>
              <a:rPr lang="en-US" sz="1100" b="1" spc="160" kern="0" dirty="0">
                <a:solidFill>
                  <a:srgbClr val="C8791A"/>
                </a:solidFill>
                <a:latin typeface="Calibri" pitchFamily="34" charset="0"/>
                <a:ea typeface="Calibri" pitchFamily="34" charset="-122"/>
                <a:cs typeface="Calibri" pitchFamily="34" charset="-120"/>
              </a:rPr>
              <a:t>PAIN 2</a:t>
            </a:r>
            <a:endParaRPr lang="en-US" sz="1100" dirty="0"/>
          </a:p>
        </p:txBody>
      </p:sp>
      <p:sp>
        <p:nvSpPr>
          <p:cNvPr id="16" name="Text 14"/>
          <p:cNvSpPr txBox="1"/>
          <p:nvPr/>
        </p:nvSpPr>
        <p:spPr>
          <a:xfrm>
            <a:off x="685800" y="5870448"/>
            <a:ext cx="10789920" cy="384048"/>
          </a:xfrm>
          <a:prstGeom prst="rect">
            <a:avLst/>
          </a:prstGeom>
          <a:noFill/>
          <a:ln/>
        </p:spPr>
        <p:txBody>
          <a:bodyPr wrap="square" lIns="0" tIns="0" rIns="0" bIns="0" rtlCol="0" anchor="ctr"/>
          <a:lstStyle/>
          <a:p>
            <a:pPr indent="0" marL="0">
              <a:buNone/>
            </a:pPr>
            <a:r>
              <a:rPr lang="en-US" sz="1500" i="1" dirty="0">
                <a:solidFill>
                  <a:srgbClr val="C8791A"/>
                </a:solidFill>
                <a:latin typeface="Calibri" pitchFamily="34" charset="0"/>
                <a:ea typeface="Calibri" pitchFamily="34" charset="-122"/>
                <a:cs typeface="Calibri" pitchFamily="34" charset="-120"/>
              </a:rPr>
              <a:t>Discuss: can you name the places an adversary could work where nothing is collecting?</a:t>
            </a:r>
            <a:endParaRPr lang="en-US" sz="1500" dirty="0"/>
          </a:p>
        </p:txBody>
      </p:sp>
      <p:sp>
        <p:nvSpPr>
          <p:cNvPr id="17" name="Text 15"/>
          <p:cNvSpPr txBox="1"/>
          <p:nvPr/>
        </p:nvSpPr>
        <p:spPr>
          <a:xfrm>
            <a:off x="548640" y="6263640"/>
            <a:ext cx="11064240" cy="274320"/>
          </a:xfrm>
          <a:prstGeom prst="rect">
            <a:avLst/>
          </a:prstGeom>
          <a:noFill/>
          <a:ln/>
        </p:spPr>
        <p:txBody>
          <a:bodyPr wrap="square" lIns="0" tIns="0" rIns="0" bIns="0" rtlCol="0" anchor="ctr"/>
          <a:lstStyle/>
          <a:p>
            <a:pPr indent="0" marL="0">
              <a:buNone/>
            </a:pPr>
            <a:r>
              <a:rPr lang="en-US" sz="1000" dirty="0">
                <a:solidFill>
                  <a:srgbClr val="7C8794"/>
                </a:solidFill>
                <a:latin typeface="Calibri" pitchFamily="34" charset="0"/>
                <a:ea typeface="Calibri" pitchFamily="34" charset="-122"/>
                <a:cs typeface="Calibri" pitchFamily="34" charset="-120"/>
              </a:rPr>
              <a:t>Module Three   |   Converged Detection Engineering</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B2430"/>
          </a:solidFill>
          <a:ln/>
        </p:spPr>
      </p:sp>
      <p:sp>
        <p:nvSpPr>
          <p:cNvPr id="3" name="Text 1"/>
          <p:cNvSpPr txBox="1"/>
          <p:nvPr/>
        </p:nvSpPr>
        <p:spPr>
          <a:xfrm>
            <a:off x="9829800" y="457200"/>
            <a:ext cx="1691640" cy="274320"/>
          </a:xfrm>
          <a:prstGeom prst="rect">
            <a:avLst/>
          </a:prstGeom>
          <a:noFill/>
          <a:ln/>
        </p:spPr>
        <p:txBody>
          <a:bodyPr wrap="square" lIns="0" tIns="0" rIns="0" bIns="0" rtlCol="0" anchor="ctr"/>
          <a:lstStyle/>
          <a:p>
            <a:pPr algn="r" indent="0" marL="0">
              <a:buNone/>
            </a:pPr>
            <a:r>
              <a:rPr lang="en-US" sz="1000" b="1" spc="120" kern="0" dirty="0">
                <a:solidFill>
                  <a:srgbClr val="D9A93A"/>
                </a:solidFill>
                <a:latin typeface="Calibri" pitchFamily="34" charset="0"/>
                <a:ea typeface="Calibri" pitchFamily="34" charset="-122"/>
                <a:cs typeface="Calibri" pitchFamily="34" charset="-120"/>
              </a:rPr>
              <a:t>TLP:AMBER</a:t>
            </a:r>
            <a:endParaRPr lang="en-US" sz="1000" dirty="0"/>
          </a:p>
        </p:txBody>
      </p:sp>
      <p:sp>
        <p:nvSpPr>
          <p:cNvPr id="4" name="Text 2"/>
          <p:cNvSpPr txBox="1"/>
          <p:nvPr/>
        </p:nvSpPr>
        <p:spPr>
          <a:xfrm>
            <a:off x="822960" y="1371600"/>
            <a:ext cx="5486400" cy="320040"/>
          </a:xfrm>
          <a:prstGeom prst="rect">
            <a:avLst/>
          </a:prstGeom>
          <a:noFill/>
          <a:ln/>
        </p:spPr>
        <p:txBody>
          <a:bodyPr wrap="square" lIns="0" tIns="0" rIns="0" bIns="0" rtlCol="0" anchor="ctr"/>
          <a:lstStyle/>
          <a:p>
            <a:pPr indent="0" marL="0">
              <a:buNone/>
            </a:pPr>
            <a:r>
              <a:rPr lang="en-US" sz="1200" b="1" spc="200" kern="0" dirty="0">
                <a:solidFill>
                  <a:srgbClr val="E8A64B"/>
                </a:solidFill>
                <a:latin typeface="Calibri" pitchFamily="34" charset="0"/>
                <a:ea typeface="Calibri" pitchFamily="34" charset="-122"/>
                <a:cs typeface="Calibri" pitchFamily="34" charset="-120"/>
              </a:rPr>
              <a:t>What we are asking for</a:t>
            </a:r>
            <a:endParaRPr lang="en-US" sz="1200" dirty="0"/>
          </a:p>
        </p:txBody>
      </p:sp>
      <p:sp>
        <p:nvSpPr>
          <p:cNvPr id="5" name="Text 3"/>
          <p:cNvSpPr txBox="1"/>
          <p:nvPr/>
        </p:nvSpPr>
        <p:spPr>
          <a:xfrm>
            <a:off x="822960" y="1737360"/>
            <a:ext cx="1024128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Walk one path and answer both fields</a:t>
            </a:r>
            <a:endParaRPr lang="en-US" sz="3800" dirty="0"/>
          </a:p>
        </p:txBody>
      </p:sp>
      <p:sp>
        <p:nvSpPr>
          <p:cNvPr id="6" name="Shape 4"/>
          <p:cNvSpPr/>
          <p:nvPr/>
        </p:nvSpPr>
        <p:spPr>
          <a:xfrm>
            <a:off x="822960" y="2880360"/>
            <a:ext cx="457200" cy="457200"/>
          </a:xfrm>
          <a:prstGeom prst="ellipse">
            <a:avLst/>
          </a:prstGeom>
          <a:solidFill>
            <a:srgbClr val="FFFFFF"/>
          </a:solidFill>
          <a:ln w="28575">
            <a:solidFill>
              <a:srgbClr val="E8A64B"/>
            </a:solidFill>
            <a:prstDash val="solid"/>
          </a:ln>
        </p:spPr>
      </p:sp>
      <p:sp>
        <p:nvSpPr>
          <p:cNvPr id="7" name="Text 5"/>
          <p:cNvSpPr txBox="1"/>
          <p:nvPr/>
        </p:nvSpPr>
        <p:spPr>
          <a:xfrm>
            <a:off x="822960" y="2880360"/>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1</a:t>
            </a:r>
            <a:endParaRPr lang="en-US" sz="1500" dirty="0"/>
          </a:p>
        </p:txBody>
      </p:sp>
      <p:sp>
        <p:nvSpPr>
          <p:cNvPr id="8" name="Text 6"/>
          <p:cNvSpPr txBox="1"/>
          <p:nvPr/>
        </p:nvSpPr>
        <p:spPr>
          <a:xfrm>
            <a:off x="1463040" y="2898648"/>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Take the one threat you anchored, and trace three waypoints. Four at most.</a:t>
            </a:r>
            <a:endParaRPr lang="en-US" sz="1600" dirty="0"/>
          </a:p>
        </p:txBody>
      </p:sp>
      <p:sp>
        <p:nvSpPr>
          <p:cNvPr id="9" name="Shape 7"/>
          <p:cNvSpPr/>
          <p:nvPr/>
        </p:nvSpPr>
        <p:spPr>
          <a:xfrm>
            <a:off x="822960" y="3630168"/>
            <a:ext cx="457200" cy="457200"/>
          </a:xfrm>
          <a:prstGeom prst="ellipse">
            <a:avLst/>
          </a:prstGeom>
          <a:solidFill>
            <a:srgbClr val="FFFFFF"/>
          </a:solidFill>
          <a:ln w="28575">
            <a:solidFill>
              <a:srgbClr val="E8A64B"/>
            </a:solidFill>
            <a:prstDash val="solid"/>
          </a:ln>
        </p:spPr>
      </p:sp>
      <p:sp>
        <p:nvSpPr>
          <p:cNvPr id="10" name="Text 8"/>
          <p:cNvSpPr txBox="1"/>
          <p:nvPr/>
        </p:nvSpPr>
        <p:spPr>
          <a:xfrm>
            <a:off x="822960" y="3630168"/>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1463040" y="3648456"/>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At each one, name the single source a defensive cyber operator must hold to see it, and where it is observed.</a:t>
            </a:r>
            <a:endParaRPr lang="en-US" sz="1600" dirty="0"/>
          </a:p>
        </p:txBody>
      </p:sp>
      <p:sp>
        <p:nvSpPr>
          <p:cNvPr id="12" name="Shape 10"/>
          <p:cNvSpPr/>
          <p:nvPr/>
        </p:nvSpPr>
        <p:spPr>
          <a:xfrm>
            <a:off x="822960" y="4379976"/>
            <a:ext cx="457200" cy="457200"/>
          </a:xfrm>
          <a:prstGeom prst="ellipse">
            <a:avLst/>
          </a:prstGeom>
          <a:solidFill>
            <a:srgbClr val="FFFFFF"/>
          </a:solidFill>
          <a:ln w="28575">
            <a:solidFill>
              <a:srgbClr val="E8A64B"/>
            </a:solidFill>
            <a:prstDash val="solid"/>
          </a:ln>
        </p:spPr>
      </p:sp>
      <p:sp>
        <p:nvSpPr>
          <p:cNvPr id="13" name="Text 11"/>
          <p:cNvSpPr txBox="1"/>
          <p:nvPr/>
        </p:nvSpPr>
        <p:spPr>
          <a:xfrm>
            <a:off x="822960" y="4379976"/>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3</a:t>
            </a:r>
            <a:endParaRPr lang="en-US" sz="1500" dirty="0"/>
          </a:p>
        </p:txBody>
      </p:sp>
      <p:sp>
        <p:nvSpPr>
          <p:cNvPr id="14" name="Text 12"/>
          <p:cNvSpPr txBox="1"/>
          <p:nvPr/>
        </p:nvSpPr>
        <p:spPr>
          <a:xfrm>
            <a:off x="1463040" y="4398264"/>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Give every record a state, and use unassessed where nobody has looked rather than guessing.</a:t>
            </a:r>
            <a:endParaRPr lang="en-US" sz="1600" dirty="0"/>
          </a:p>
        </p:txBody>
      </p:sp>
      <p:sp>
        <p:nvSpPr>
          <p:cNvPr id="15" name="Shape 13"/>
          <p:cNvSpPr/>
          <p:nvPr/>
        </p:nvSpPr>
        <p:spPr>
          <a:xfrm>
            <a:off x="822960" y="5129784"/>
            <a:ext cx="457200" cy="457200"/>
          </a:xfrm>
          <a:prstGeom prst="ellipse">
            <a:avLst/>
          </a:prstGeom>
          <a:solidFill>
            <a:srgbClr val="FFFFFF"/>
          </a:solidFill>
          <a:ln w="28575">
            <a:solidFill>
              <a:srgbClr val="E8A64B"/>
            </a:solidFill>
            <a:prstDash val="solid"/>
          </a:ln>
        </p:spPr>
      </p:sp>
      <p:sp>
        <p:nvSpPr>
          <p:cNvPr id="16" name="Text 14"/>
          <p:cNvSpPr txBox="1"/>
          <p:nvPr/>
        </p:nvSpPr>
        <p:spPr>
          <a:xfrm>
            <a:off x="822960" y="5129784"/>
            <a:ext cx="457200" cy="457200"/>
          </a:xfrm>
          <a:prstGeom prst="rect">
            <a:avLst/>
          </a:prstGeom>
          <a:noFill/>
          <a:ln/>
        </p:spPr>
        <p:txBody>
          <a:bodyPr wrap="square" lIns="0" tIns="0" rIns="0" bIns="0" rtlCol="0" anchor="ctr"/>
          <a:lstStyle/>
          <a:p>
            <a:pPr algn="ctr" indent="0" marL="0">
              <a:buNone/>
            </a:pPr>
            <a:r>
              <a:rPr lang="en-US" sz="1500" b="1" dirty="0">
                <a:solidFill>
                  <a:srgbClr val="E8A64B"/>
                </a:solidFill>
                <a:latin typeface="Cambria" pitchFamily="34" charset="0"/>
                <a:ea typeface="Cambria" pitchFamily="34" charset="-122"/>
                <a:cs typeface="Cambria" pitchFamily="34" charset="-120"/>
              </a:rPr>
              <a:t>4</a:t>
            </a:r>
            <a:endParaRPr lang="en-US" sz="1500" dirty="0"/>
          </a:p>
        </p:txBody>
      </p:sp>
      <p:sp>
        <p:nvSpPr>
          <p:cNvPr id="17" name="Text 15"/>
          <p:cNvSpPr txBox="1"/>
          <p:nvPr/>
        </p:nvSpPr>
        <p:spPr>
          <a:xfrm>
            <a:off x="1463040" y="5148072"/>
            <a:ext cx="9509760" cy="685800"/>
          </a:xfrm>
          <a:prstGeom prst="rect">
            <a:avLst/>
          </a:prstGeom>
          <a:noFill/>
          <a:ln/>
        </p:spPr>
        <p:txBody>
          <a:bodyPr wrap="square" lIns="0" tIns="0" rIns="0" bIns="0" rtlCol="0" anchor="ctr"/>
          <a:lstStyle/>
          <a:p>
            <a:pPr indent="0" marL="0">
              <a:buNone/>
            </a:pPr>
            <a:r>
              <a:rPr lang="en-US" sz="1600" dirty="0">
                <a:solidFill>
                  <a:srgbClr val="C9D2DC"/>
                </a:solidFill>
                <a:latin typeface="Calibri" pitchFamily="34" charset="0"/>
                <a:ea typeface="Calibri" pitchFamily="34" charset="-122"/>
                <a:cs typeface="Calibri" pitchFamily="34" charset="-120"/>
              </a:rPr>
              <a:t>Then count. The count is the coverage statement, and the unassessed lines are the work.</a:t>
            </a:r>
            <a:endParaRPr lang="en-US" sz="1600" dirty="0"/>
          </a:p>
        </p:txBody>
      </p:sp>
      <p:sp>
        <p:nvSpPr>
          <p:cNvPr id="18" name="Shape 16"/>
          <p:cNvSpPr/>
          <p:nvPr/>
        </p:nvSpPr>
        <p:spPr>
          <a:xfrm>
            <a:off x="822960" y="6108192"/>
            <a:ext cx="10241280" cy="0"/>
          </a:xfrm>
          <a:prstGeom prst="line">
            <a:avLst/>
          </a:prstGeom>
          <a:noFill/>
          <a:ln w="19050">
            <a:solidFill>
              <a:srgbClr val="3A4654"/>
            </a:solidFill>
            <a:prstDash val="solid"/>
          </a:ln>
        </p:spPr>
      </p:sp>
      <p:sp>
        <p:nvSpPr>
          <p:cNvPr id="19" name="Text 17"/>
          <p:cNvSpPr txBox="1"/>
          <p:nvPr/>
        </p:nvSpPr>
        <p:spPr>
          <a:xfrm>
            <a:off x="822960" y="6336792"/>
            <a:ext cx="10241280" cy="457200"/>
          </a:xfrm>
          <a:prstGeom prst="rect">
            <a:avLst/>
          </a:prstGeom>
          <a:noFill/>
          <a:ln/>
        </p:spPr>
        <p:txBody>
          <a:bodyPr wrap="square" lIns="0" tIns="0" rIns="0" bIns="0" rtlCol="0" anchor="ctr"/>
          <a:lstStyle/>
          <a:p>
            <a:pPr indent="0" marL="0">
              <a:buNone/>
            </a:pPr>
            <a:r>
              <a:rPr lang="en-US" sz="1700" i="1" dirty="0">
                <a:solidFill>
                  <a:srgbClr val="E8A64B"/>
                </a:solidFill>
                <a:latin typeface="Calibri" pitchFamily="34" charset="0"/>
                <a:ea typeface="Calibri" pitchFamily="34" charset="-122"/>
                <a:cs typeface="Calibri" pitchFamily="34" charset="-120"/>
              </a:rPr>
              <a:t>How would this work where Security Operations, Satellite Operations and Satellite Design and Engineering sit with different companies?</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Spectrum, Module Three course slides</dc:title>
  <dc:subject>Converged Detection Engineering</dc:subject>
  <dc:creator>ethicallyHackingspace (eHs)</dc:creator>
  <cp:lastModifiedBy>ethicallyHackingspace (eHs)</cp:lastModifiedBy>
  <cp:revision>1</cp:revision>
  <dcterms:created xsi:type="dcterms:W3CDTF">2026-09-28T08:45:19Z</dcterms:created>
  <dcterms:modified xsi:type="dcterms:W3CDTF">2026-09-28T08:45:19Z</dcterms:modified>
</cp:coreProperties>
</file>