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room, not the framework. Tuesday morning, an analyst with a list she can defend, an engineer asking a fair question, and nothing in between them. Then say what this module is: the function that turns a report into work for a named part of the platform. Two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lines as written. They are the objectives: what they will be able to do, what the module covers, and what they will produce. Say no timings and no logistics aloud; those are below, for you. Ten seconds.
RUN OF SHOW, for you and not for them: Slides 2 to 22, 17 minutes. Stop and ask at slide 4, the report, and slide 19, MISP. Then the classroom, 16 minutes: workbook Chapters 3 and 4, questions 1, 4, 7, the Day 2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Read the title and the three lines, then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RECOGNITION. Allow 2 minutes.
Ask it and wait. The room must see its own week in the problem before anything after this lands.
WHY THE ROOM STALLS, and it is not incompetence. Every source on that desk is correct and current. The KA-SAT reporting is public and well evidenced. ATT&amp;CK names the behavior precisely. SPARTA scopes the technique to space systems. All three describe the adversary, and none of them can name a part of Kestrel, because none of them knows Kestrel exists.
THE ANSWER DANA GETS IS THE TEACHING. The modem was never the target. The trust relationship was, and Kestrel has the same relationship: a patch pipeline trusted by everything downstream of it. Once somebody says that out loud the report has a target, and the target is an element the room enumerated yesterday.
STOP AND ASK. Ask the question and wait. Somebody will describe their own version of this, which is the point.
SAY THE CLAIM EXACTLY RIGHT. Nobody in this story did anything wrong and nothing on the desk is out of date. The gap is that no framework on that desk lets an operator write down which element a report is about. That is narrow and it survives contact with the people who wrote those documents.
LISTEN FOR: that an unanchored report produces no task, no signature and no measure, whatever its quality
If the room does not get there, say it, then move on. Do not argue it.
Register: SP-02, in METEORSTORM-Selling-Points.md.
IN THE ROOM'S OWN RECORD
  Workbook Module 02 workbook, Chapter 1, The Day in One Page
  Question Module 02 question set, Q1
  Minutes  Day 2 minutes, item 02, What counts as a threat we can act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reads, three departments, one report. Dana asked in the minutes why all three had to sit through it rather than Security Operations writing the catalogue and circulating it. The answer is worked rather than asserted: intelligence names the behavior, operations knows what the platform does under load, engineering knows what is actually built. A threat none of the three can corroborate is not ready to enter.
That is slower than one analyst writing alone, and it is the reason each entry survives challenge.
LISTEN FOR: that naming the element is the missing step, and it happens today only when somebody asks
If the room does not get there, say it, then move on. Do not argue it.
Register: SP-02, in METEORSTORM-Selling-Points.md.
IN THE ROOM'S OWN RECORD
  Workbook Module 02 workbook, Chapter 1, The Day in One Page
  Question Module 02 question set, Q1
  Minutes  Day 2 minutes, item 01, How the day was going to be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STOPS THE DECK LOOKING DISHONEST. A room shown four threats will ask whether four is the whole landscape. Answer it here rather than at the catalogue.
Theo's condition from the minutes is the rule on the slide: record what was left out. A threat with no target stays out until either the target is decomposed or the threat is scoped out. It is a queue, not a bin, and the queue is what justifies the budget for the next pass.
Do not read the rows. Point at the third column and say that nothing in it was deleted.
LISTEN FOR: that a short catalogue is only defensible when the exclusions are written down with their reasons
If the room does not get there, say it, then move on. Do not argue it.
Register: SP-03, in METEORSTORM-Selling-Points.md.
IN THE ROOM'S OWN RECORD
  Workbook Module 02 workbook, Chapter 3, The Gate
  Question Module 02 question set, Q4
  Minutes  Day 2 minutes, item 02, What counts as a threat we can act on
YOU WILL HEAR THIS
  Who       Theo Lindgren, Satellite Operations
  Objection He agreed to the small first pass only on the condition that the room records what was left out, so nobody later reads a short catalogue as a claim that the platform faces four threats.
  Answer    Accepted as written. Everything not enumerated is held in the open-source register with the reason recorded, and it enters when its elements do.
  Condition The register is the argument for widening the scope in the next pass, not a bin.
  Record    Day 2 minutes, item 01 and item 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questions, three claims, and the claim is the sales point. Read the claim, ask the question, then WAIT. The silence is the teaching. Take two answers per question and move on; past three the room stops answering and starts waiting.
The draw lines are what to steer to after they have spoken, never before.
Register: SP-02, in METEORSTORM-Selling-Points.md.
WHAT TO STEER TO, AFTER THEY HAVE SPOKEN
  1. If the answer drifts, steer it to: today the anchoring happens in somebody's head, in a meeting, if the right person is in the room.
  2. If the answer drifts, steer it to: the exclusions are the scope argument for next quarter. Discarding them discards the evidence for the budget.
  3. If the answer drifts, steer it to: two catalogues that never meet, and an operator deciding at 03:10 which one tonight belongs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This is the section that sells the framework rather than reprinting the workbook.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MAYA. Before the gate, her list is ranked by how convincing the reporting is. After it, it is ranked by which part of this platform the report is about, and that is a list three departments can divide between themselves without a meeting.
Quote the gate verbatim from Chapter 3: if it names an actor with no element it would act on, it is intelligence, not an enumerated threat, name the target or leave it out.
Then say the part that makes it honest rather than dismissive, because a room hears a gate as a way of saying no. A threat with no target stays out until either the target is decomposed or the threat is scoped out. It is a queue, and the previous slide showed where the queue lives.
LISTEN FOR: that the gate is what makes a catalogue reviewable, because every entry and every exclusion carries a reason
If the room does not get there, say it, then move on. Do not argue it.
Register: SP-03, in METEORSTORM-Selling-Points.md.
IN THE ROOM'S OWN RECORD
  Workbook Module 02 workbook, Chapter 3, The Gate
  Question Module 02 question set, Q4
  Minutes  Day 2 minutes, item 02, What counts as a threat we can act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FUTURE PROOF AND IT IS A SALES SLIDE, so do not read the table. Module 1 showed the five environments; this slide answers the question that follows, which is what happens to the THREAT CATALOGUE when the business changes shape.
ONE. The three unused environments are published in the taxonomy, openly, and were not added for this platform. A threat against a maritime ground network can be written today, before the first site exists, because its parent exists.
TWO. Because ordinals are issued once and never renumbered, adding an environment changes nothing written this week. Every entry in this catalogue survives the company becoming something other than a satellite operator.
THREE. Say the alternative out loud, because it is what the buyer is weighing: a model built for satellites needs a schema project before the first threat against a new domain can be written down at all.
That is the answer to the buyer asking what happens when the business changes shape.
LISTEN FOR: that the three unused environments are why a threat against a domain you have not entered is already writable
If the room does not get there, say it, then move on. Do not argue it.
Register: SP-01, in METEORSTORM-Selling-Points.md.
IN THE ROOM'S OWN RECORD
  Workbook Module 02 workbook, Chapter 2, The Analytic Layer
  Question Module 02 question set, Q2
  Minutes  Day 1 minutes, item 03, What happens when the company is not only a satellite operator
YOU WILL HEAR THIS
  Who       Theo Lindgren, Satellite Operations
  Objection He asked, after a quarterly business review, whether the room was about to standardize on a model that only describes satellites.
  Answer    The taxonomy publishes five environments and Kestrel populates two. A threat against an aquatic or aerial asset anchors into a parent that already exists.
  Condition Nothing enumerated this week is renumbered when a new environment is populated.
  Record    Day 1 minutes, item 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EASE ARGUMENT, which is what a buyer is actually weighing. Two of the six fields are fixed by the taxonomy, one is a two-digit number, one is a declared source, one is a platform element already named yesterday, and the last is a sentence somebody writes.
Read the target field out loud both times, because the sales point is in the difference: one threat resolves to a service, the other to an asset, and neither was rounded to a convenient layer. The rule as published is concrete, not broad, at the lowest layer the source resolves.
WHY EXACTLY ONE, in the workbook's own words: a target field with four elements in it cannot tell a reader which one the finding is actually about. Everything else the threat touches goes in the description, where it belongs.
LISTEN FOR: that six fields is a low price for a threat all three departments act on without translating it
If the room does not get there, say it, then move on. Do not argue it.
Register: SP-03, in METEORSTORM-Selling-Points.md.
IN THE ROOM'S OWN RECORD
  Workbook Module 02 workbook, Chapter 4, The Catalogue
  Question Module 02 question set, Q7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claim, ask the question, wait. These three are the sale: the model already carries the domains the business has not entered, the record travels without translation, and the catalogue answers a query rather than being read.
Take two answers each and move.
Register: SP-03, in METEORSTORM-Selling-Points.md.
WHAT TO STEER TO, AFTER THEY HAVE SPOKEN
  1. If the answer drifts, steer it to: the alternative is a schema project before the first threat against the new domain can be written down at all.
  2. If the answer drifts, steer it to: describe the affected system is a dispute in a contract. A named target of exploitation is a clause.
  3. If the answer drifts, steer it to: anchoring is what makes a catalogue queryable. An unanchored catalogue can only be read end to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Say what this section is: the Day 2 minutes are a record of three departments arguing, and every objection in them is one this room will hear. The minutes ship as a handout beside the workbook and the question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in two sentences and no more. Tuesday morning, a one day constraint named at the start rather than discovered at 16:00, and a lead who asks the room to agree the method first and let the method decide the size of the set.
The teaching is the order. The rule chose the set. Had the evidence been opened first, the catalogue would have been whatever Maya could argue hardest for, and Dana would have been right to distrust it.
Maya's pushback is worth quoting because it is fair: her list is not lost, it is queued. What a day buys is a method that holds and a small set the next pass extends. What a quarter buys is a longer document nobody has used yet.
The minutes are a handout. Send the room to Day 2 rather than reading it to them.
LISTEN FOR: that agreeing the rule first is what stops the loudest report choosing the catalogue
If the room does not get there, say it, then move on. Do not argue it.
Register: SP-02, in METEORSTORM-Selling-Points.md.
IN THE ROOM'S OWN RECORD
  Workbook Module 02 workbook, Chapter 1, The Day in One Page
  Question Module 02 question set, Q1
  Minutes  Day 2 minutes, item 01, How the day was going to be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AS THE OBJECTION IT IS. Somebody in the room has a team that would react the same way, and hearing it named by a character is easier than raising it themselves.
The reframe is the whole teaching and it is one sentence: the threat is against the authority, not the person holding it. Say it slowly.
Then give the consequence, because it is what won Theo over: a model that cannot describe misuse of a valid credential cannot protect the operator who is impersonated. Without the entry, the controller who gets impersonated has nobody watching for it on their behalf.
HIS CONDITION IS CARRIED AND IT CLOSES ON FRIDAY. He accepted on the basis that the eventual control protects controllers rather than watching them, and on Day 5 the measure written against this threat is the one he asked for. Say that now, because a condition that never returns teaches the room that conditions are a formality.
LISTEN FOR: that naming the authority as the target is what turns an accusation into a control the operator wants
If the room does not get there, say it, then move on. Do not argue it.
Register: SP-02, in METEORSTORM-Selling-Points.md.
IN THE ROOM'S OWN RECORD
  Workbook Module 02 workbook, Chapter 4, The Catalogue
  Question Module 02 question set, Q9
  Minutes  Day 2 minutes, item 04, Threat 01, compromise of command authority
YOU WILL HEAR THIS
  Who       Theo Lindgren, Satellite Operations
  Objection Threat 01 describes an adversary holding valid command authority and issuing unauthorized telecommands. His controllers are the people that sentence describes, and he said plainly that it reads as an accusation against his team.
  Answer    The threat is against the authority, not against the person holding it. A model that cannot describe misuse of a valid credential cannot protect the operator who is impersonated.
  Condition The eventual control must be built so it protects controllers rather than watching them.
  Record    Day 2 minutes, item 04, and carried to Day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rulings, three owners, three things carried forward. The pattern is the teaching, not the rows.
ROW TWO is the one to dwell on, because it looks like bureaucracy and is not. Theo asked why the four threats are not simply numbered one to four. The ordinals come from the Security Operations Center's running register, one sequence across every threat the organization tracks, not a per-project count. Renumbering to make a document look tidy would break every reference from this meeting onward, and the gaps are informative: they are the threats that did not pass the gate.
That single ruling is what lets the same number carry the scenario into the attack path, the signature and the measure. It is the mechanism behind the rail they are about to see.
Close the section on what Day 2 hands Day 3: a threat without a path is an assertion, and the same ordinal carries the work forward.
LISTEN FOR: that a recorded exclusion with a named owner is how a small first pass stays a choice rather than an oversight
If the room does not get there, say it, then move on. Do not argue it.
Register: SP-02, in METEORSTORM-Selling-Points.md.
IN THE ROOM'S OWN RECORD
  Workbook Module 02 workbook, Chapter 4, The Catalogue
  Question Module 02 question set, Q12
  Minutes  Day 2 minutes, decision register and actions
  Mindset  Pentagon of Pain, Chapter 3.2, The three departments and their seams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are about organizational change rather than notation, which is what section three exists for. Read the claim, ask the question, wait.
Question three usually produces the most honest answer in the deck. Let it.
Register: SP-02, in METEORSTORM-Selling-Points.md.
WHAT TO STEER TO, AFTER THEY HAVE SPOKEN
  1. Steer the room to: a model that cannot describe misuse of a valid credential leaves the impersonated controller with nobody watching for it.
  2. Steer the room to: the gaps in the numbering are the threats that failed the gate, which is information a tidy renumbering destroys.
  3. Steer the room to: this is the transformation, not the vocabulary. A department changes what it measures its own work by only when conditions come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Say that both slides are screenshots of the real tool, taken when this deck was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ADOPTION. Allow 2 minutes.
The objection belongs here, in the room, where it can be answered. Have the fallback ready.
STOP AND ASK. Take the answers and give the fallback: meteorstorm is a published MISP taxonomy file, so any platform reading MISP taxonomies takes it unchanged, and a platform that reads none still takes the five fields as a naming convention. Read the attributes aloud: AN:THR:Threat:00, TOE SVC:CP:Control Plane:09, SOURCE observable with the Viasat KA-SAT public reporting cited. Reproduce it: Taxonomies, Enable meteorstorm, then tag the event and add the three attributes.
LISTEN FOR: that the taxonomy is a file, so a platform that reads MISP taxonomies takes it unchanged and one that reads none still takes the five fields as a convention
If the room does not get there, say it, then move on. Do not argue it.
Register: SP-01b,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record, second tool. The entity pack carries one entity per analytic value, so a threat is a typed node rather than a note. Point at the single outgoing link: the target field is the whole ontology of the analytic layer, and a threat with two targets is two threats.
LISTEN FOR: that anchoring is what makes the catalogue queryable, and an unanchored catalogue can only be read end to end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questions on adoption. These are permission and capability questions and they are meant to be answered out loud with a yes, a no, or we would need approval.
The fallback matters more than the yes: a platform that reads no MISP taxonomies still takes the five fields as a naming convention. Nobody is asked to migrate.
Register: SP-01b, in METEORSTORM-Selling-Points.md.
WHAT TO STEER TO, AFTER THEY HAVE SPOKEN
  1. If the answer drifts, steer it to: nothing has to be built if MISP is already running. It is a file, enabled in the Taxonomies screen.
  2. If the answer drifts, steer it to: one query returns every threat that names a control plane service, whoever wrote it and whenever.
  3. If the answer drifts, steer it to: the channel runs both ways. A threat arriving in the same vocabulary routes to whoever owns the element it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room met this rail yesterday. Point at link one, say it was built in module one, and then at link two, which is today. The word that matters is NAMES: the threat names an element the inventory already contains, it does not invent a target or describe an affected system in a sentence. A threat that cannot name one is excluded on the record, which is the gate they saw earlier.
The anchor equality line is verbatim from page 8 of the analytic layer reference: the anchor equality is what makes coverage auditable. Say what it replaces, which is a cross-reference table maintained by hand, correct on the day it is written and wrong by the end of the week.
The amber line is the same sentence they heard yesterday and will hear three more times. It is worth repeating unchanged: nothing on this rail asks for more collection, and tomorrow they will see where the source list actually comes from.
LISTEN FOR: that a link is correct on the day it is written and wrong by Friday, while an inherited anchor cannot drift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down. Say the three pieces in order and open the first one. The timings and how answers are taken are yours, not theirs: three minutes on the exercise, then two answers and the key; the questions by show of hands. The exact sentences are in the instructor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VALUE. Allow 1 minute.
Make them rank, not agree. Take two answers and stop.
ONE SENTENCE, THEN MOVE ON. Five pages, left to right: the contents, chapter 3 with the six steps in fixed order, chapter 4 opening the catalogue on the two Ground threats, chapter 4 closing with all four anchors in one table, chapter 6 with the machine tag and the sharing steps. Twenty one pages. Do not tour it.
The six enumeration steps came off the slides deliberately and live in chapter 3. Say that out loud: the deck argues, the workbook is the method, and they are leaving with the method.
LISTEN FOR: that the deck is the argument and the workbook is the instrument, and the instrument is what gets used after today
If the room does not get there, say it, then move on. Do not argue it.
Register: SP-02,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MINDSET, not the method. Quote verbatim. Say the relationship in order: the Pentagon of Pain is the mindset, METEORSTORM is the framework, transform then equip.
Maya Reyes is the voice and this is her turn. She arrived judging her work by how many feeds she had subscribed to, and she leaves asking what the catalogue costs the actor described in it.
Concrete cost to the adversary: they must now find an element nobody enumerated, which on this platform means going outside the declared scope and being seen doing it.
LISTEN FOR: that anchoring is what turns intelligence into preparation, and an unanchored report prepares nobody
If the room does not get there, say it, then move on. Do not argue it.
Register: SP-01, in METEORSTORM-Selling-Points.md.
IN THE ROOM'S OWN RECORD
  Minutes  Day 2 minutes, item 07, Why one ordinal carries the whole chain
  Mindset  Pentagon of Pain, point 02, Master contextualized threat modeling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TRANSFER. Allow 2 minutes.
Let the room place itself. Never assert which of the three they outsource.
Close on the ask. Four steps, and the first one needs no new intelligence spend at all. Take two or three answers and stop. If anyone asks about volume, the honest answer is that the first pass is four threats and that is not a limitation being hidden, it is the scope the reference publishes.
LISTEN FOR: that a named target of exploitation is contractable, where describe the affected system is a dispute
If the room does not get there, say it, then move on. Do not argue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igures/f02-problem.png">    </p:cNvPr>
          <p:cNvPicPr>
            <a:picLocks noChangeAspect="1"/>
          </p:cNvPicPr>
          <p:nvPr/>
        </p:nvPicPr>
        <p:blipFill>
          <a:blip r:embed="rId1"/>
          <a:srcRect l="0" r="0" t="0" b="0"/>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0E1621">
              <a:alpha val="55000"/>
            </a:srgbClr>
          </a:solidFill>
          <a:ln w="12700">
            <a:solidFill>
              <a:srgbClr val="333333"/>
            </a:solidFill>
            <a:prstDash val="solid"/>
          </a:ln>
        </p:spPr>
      </p:sp>
      <p:sp>
        <p:nvSpPr>
          <p:cNvPr id="4" name="Shape 1"/>
          <p:cNvSpPr/>
          <p:nvPr/>
        </p:nvSpPr>
        <p:spPr>
          <a:xfrm>
            <a:off x="0" y="0"/>
            <a:ext cx="6949440" cy="6858000"/>
          </a:xfrm>
          <a:prstGeom prst="rect">
            <a:avLst/>
          </a:prstGeom>
          <a:solidFill>
            <a:srgbClr val="0E1621">
              <a:alpha val="78000"/>
            </a:srgbClr>
          </a:solidFill>
          <a:ln w="12700">
            <a:solidFill>
              <a:srgbClr val="333333"/>
            </a:solidFill>
            <a:prstDash val="solid"/>
          </a:ln>
        </p:spPr>
      </p:sp>
      <p:sp>
        <p:nvSpPr>
          <p:cNvPr id="5"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6" name="Text 3"/>
          <p:cNvSpPr txBox="1"/>
          <p:nvPr/>
        </p:nvSpPr>
        <p:spPr>
          <a:xfrm>
            <a:off x="822960" y="1463040"/>
            <a:ext cx="5943600" cy="320040"/>
          </a:xfrm>
          <a:prstGeom prst="rect">
            <a:avLst/>
          </a:prstGeom>
          <a:noFill/>
          <a:ln/>
        </p:spPr>
        <p:txBody>
          <a:bodyPr wrap="square" lIns="0" tIns="0" rIns="0" bIns="0" rtlCol="0" anchor="ctr"/>
          <a:lstStyle/>
          <a:p>
            <a:pPr indent="0" marL="0">
              <a:buNone/>
            </a:pPr>
            <a:r>
              <a:rPr lang="en-US" sz="1300" b="1" spc="220" kern="0" dirty="0">
                <a:solidFill>
                  <a:srgbClr val="E8A64B"/>
                </a:solidFill>
                <a:latin typeface="Calibri" pitchFamily="34" charset="0"/>
                <a:ea typeface="Calibri" pitchFamily="34" charset="-122"/>
                <a:cs typeface="Calibri" pitchFamily="34" charset="-120"/>
              </a:rPr>
              <a:t>Module Two · Threat reports with no named element</a:t>
            </a:r>
            <a:endParaRPr lang="en-US" sz="1300" dirty="0"/>
          </a:p>
        </p:txBody>
      </p:sp>
      <p:sp>
        <p:nvSpPr>
          <p:cNvPr id="7" name="Text 4"/>
          <p:cNvSpPr txBox="1"/>
          <p:nvPr/>
        </p:nvSpPr>
        <p:spPr>
          <a:xfrm>
            <a:off x="822960" y="1874520"/>
            <a:ext cx="5943600" cy="146304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Contextualized Threat Modeling</a:t>
            </a:r>
            <a:endParaRPr lang="en-US" sz="4000" dirty="0"/>
          </a:p>
        </p:txBody>
      </p:sp>
      <p:sp>
        <p:nvSpPr>
          <p:cNvPr id="8" name="Text 5"/>
          <p:cNvSpPr txBox="1"/>
          <p:nvPr/>
        </p:nvSpPr>
        <p:spPr>
          <a:xfrm>
            <a:off x="822960" y="3429000"/>
            <a:ext cx="5852160" cy="1005840"/>
          </a:xfrm>
          <a:prstGeom prst="rect">
            <a:avLst/>
          </a:prstGeom>
          <a:noFill/>
          <a:ln/>
        </p:spPr>
        <p:txBody>
          <a:bodyPr wrap="square" lIns="0" tIns="0" rIns="0" bIns="0" rtlCol="0" anchor="ctr"/>
          <a:lstStyle/>
          <a:p>
            <a:pPr indent="0" marL="0">
              <a:buNone/>
            </a:pPr>
            <a:r>
              <a:rPr lang="en-US" sz="1700" dirty="0">
                <a:solidFill>
                  <a:srgbClr val="DCE4EC"/>
                </a:solidFill>
                <a:latin typeface="Calibri" pitchFamily="34" charset="0"/>
                <a:ea typeface="Calibri" pitchFamily="34" charset="-122"/>
                <a:cs typeface="Calibri" pitchFamily="34" charset="-120"/>
              </a:rPr>
              <a:t>Dozens of credible campaigns against satellite operators are on record. None names the part of the Kestrel platform it would be written against.</a:t>
            </a:r>
            <a:endParaRPr lang="en-US" sz="1700" dirty="0"/>
          </a:p>
        </p:txBody>
      </p:sp>
      <p:sp>
        <p:nvSpPr>
          <p:cNvPr id="9" name="Shape 6"/>
          <p:cNvSpPr/>
          <p:nvPr/>
        </p:nvSpPr>
        <p:spPr>
          <a:xfrm>
            <a:off x="822960" y="4553712"/>
            <a:ext cx="5852160" cy="0"/>
          </a:xfrm>
          <a:prstGeom prst="line">
            <a:avLst/>
          </a:prstGeom>
          <a:noFill/>
          <a:ln w="19050">
            <a:solidFill>
              <a:srgbClr val="4A5A6C"/>
            </a:solidFill>
            <a:prstDash val="solid"/>
          </a:ln>
        </p:spPr>
      </p:sp>
      <p:sp>
        <p:nvSpPr>
          <p:cNvPr id="10" name="Text 7"/>
          <p:cNvSpPr txBox="1"/>
          <p:nvPr/>
        </p:nvSpPr>
        <p:spPr>
          <a:xfrm>
            <a:off x="822960" y="4736592"/>
            <a:ext cx="5852160" cy="640080"/>
          </a:xfrm>
          <a:prstGeom prst="rect">
            <a:avLst/>
          </a:prstGeom>
          <a:noFill/>
          <a:ln/>
        </p:spPr>
        <p:txBody>
          <a:bodyPr wrap="square" lIns="0" tIns="0" rIns="0" bIns="0" rtlCol="0" anchor="ctr"/>
          <a:lstStyle/>
          <a:p>
            <a:pPr indent="0" marL="0">
              <a:buNone/>
            </a:pPr>
            <a:r>
              <a:rPr lang="en-US" sz="1600" i="1" dirty="0">
                <a:solidFill>
                  <a:srgbClr val="E8A64B"/>
                </a:solidFill>
                <a:latin typeface="Calibri" pitchFamily="34" charset="0"/>
                <a:ea typeface="Calibri" pitchFamily="34" charset="-122"/>
                <a:cs typeface="Calibri" pitchFamily="34" charset="-120"/>
              </a:rPr>
              <a:t>Credible intelligence that names no element never becomes defensive work. This is the function that names the element.</a:t>
            </a:r>
            <a:endParaRPr lang="en-US" sz="1600" dirty="0"/>
          </a:p>
        </p:txBody>
      </p:sp>
      <p:sp>
        <p:nvSpPr>
          <p:cNvPr id="11" name="Text 8"/>
          <p:cNvSpPr txBox="1"/>
          <p:nvPr/>
        </p:nvSpPr>
        <p:spPr>
          <a:xfrm>
            <a:off x="822960" y="6263640"/>
            <a:ext cx="10607040" cy="274320"/>
          </a:xfrm>
          <a:prstGeom prst="rect">
            <a:avLst/>
          </a:prstGeom>
          <a:noFill/>
          <a:ln/>
        </p:spPr>
        <p:txBody>
          <a:bodyPr wrap="square" lIns="0" tIns="0" rIns="0" bIns="0" rtlCol="0" anchor="ctr"/>
          <a:lstStyle/>
          <a:p>
            <a:pPr indent="0" marL="0">
              <a:buNone/>
            </a:pPr>
            <a:r>
              <a:rPr lang="en-US" sz="1050" dirty="0">
                <a:solidFill>
                  <a:srgbClr val="8D99A6"/>
                </a:solidFill>
                <a:latin typeface="Calibri" pitchFamily="34" charset="0"/>
                <a:ea typeface="Calibri" pitchFamily="34" charset="-122"/>
                <a:cs typeface="Calibri" pitchFamily="34" charset="-120"/>
              </a:rPr>
              <a:t>Full Spectrum Space Cybersecurity Professional   |   Course slides   |   34 minutes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00</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This module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we will learn, and how</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Anchor 1 threat to exactly 1 element, and record why 1 report was excluded</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gate a report must pass, the 6 fields of a record, and the 1 element it targets</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Write 1 threat entry against its element, and 2 exclusions with their reasons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01</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one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challenge</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report, three departments, and no element any of them can name.</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Dozens of open-source items, and why most did not enter.</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questions on the cost of a report that names no element.</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threat that names no element cannot be assigned</a:t>
            </a:r>
            <a:endParaRPr lang="en-US" sz="3200" dirty="0"/>
          </a:p>
        </p:txBody>
      </p:sp>
      <p:sp>
        <p:nvSpPr>
          <p:cNvPr id="5" name="Text 3"/>
          <p:cNvSpPr txBox="1"/>
          <p:nvPr/>
        </p:nvSpPr>
        <p:spPr>
          <a:xfrm>
            <a:off x="777240" y="1938528"/>
            <a:ext cx="5669280" cy="237744"/>
          </a:xfrm>
          <a:prstGeom prst="rect">
            <a:avLst/>
          </a:prstGeom>
          <a:noFill/>
          <a:ln/>
        </p:spPr>
        <p:txBody>
          <a:bodyPr wrap="square" lIns="0" tIns="0" rIns="0" bIns="0" rtlCol="0" anchor="ctr"/>
          <a:lstStyle/>
          <a:p>
            <a:pPr indent="0" marL="0">
              <a:buNone/>
            </a:pPr>
            <a:r>
              <a:rPr lang="en-US" sz="1000" b="1" spc="120" kern="0" dirty="0">
                <a:solidFill>
                  <a:srgbClr val="1C7293"/>
                </a:solidFill>
                <a:latin typeface="Calibri" pitchFamily="34" charset="0"/>
                <a:ea typeface="Calibri" pitchFamily="34" charset="-122"/>
                <a:cs typeface="Calibri" pitchFamily="34" charset="-120"/>
              </a:rPr>
              <a:t>Threat report, external source   ·   Kestrel platform, scope undetermined   ·   Security Operations Center</a:t>
            </a:r>
            <a:endParaRPr lang="en-US" sz="1000" dirty="0"/>
          </a:p>
        </p:txBody>
      </p:sp>
      <p:sp>
        <p:nvSpPr>
          <p:cNvPr id="6" name="Text 4"/>
          <p:cNvSpPr txBox="1"/>
          <p:nvPr/>
        </p:nvSpPr>
        <p:spPr>
          <a:xfrm>
            <a:off x="777240" y="2240280"/>
            <a:ext cx="5486400" cy="2514600"/>
          </a:xfrm>
          <a:prstGeom prst="rect">
            <a:avLst/>
          </a:prstGeom>
          <a:noFill/>
          <a:ln/>
        </p:spPr>
        <p:txBody>
          <a:bodyPr wrap="square" lIns="0" tIns="0" rIns="0" bIns="0" rtlCol="0" anchor="t"/>
          <a:lstStyle/>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The KA-SAT case of February 2022: an actor reached the management network, abused the provider to customer trust relationship, and pushed a modem update that disabled tens of thousands of terminals across Europe.</a:t>
            </a:r>
            <a:endParaRPr lang="en-US" sz="1500" dirty="0"/>
          </a:p>
          <a:p>
            <a:pPr indent="0" marL="0">
              <a:lnSpc>
                <a:spcPct val="106000"/>
              </a:lnSpc>
              <a:buNone/>
            </a:pPr>
            <a:endParaRPr lang="en-US" sz="1500" dirty="0"/>
          </a:p>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Kestrel does not fly those modems, so the specific exploit does not transfer. The report is not disputed. No element of the Kestrel platform is named in it, so no task, signature or measure can be written against it.</a:t>
            </a:r>
            <a:endParaRPr lang="en-US" sz="1500" dirty="0"/>
          </a:p>
        </p:txBody>
      </p:sp>
      <p:sp>
        <p:nvSpPr>
          <p:cNvPr id="7" name="Text 5"/>
          <p:cNvSpPr txBox="1"/>
          <p:nvPr/>
        </p:nvSpPr>
        <p:spPr>
          <a:xfrm>
            <a:off x="6720840" y="1938528"/>
            <a:ext cx="475488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EACH SOURCE COVERS</a:t>
            </a:r>
            <a:endParaRPr lang="en-US" sz="1100" dirty="0"/>
          </a:p>
        </p:txBody>
      </p:sp>
      <p:sp>
        <p:nvSpPr>
          <p:cNvPr id="8" name="Shape 6"/>
          <p:cNvSpPr/>
          <p:nvPr/>
        </p:nvSpPr>
        <p:spPr>
          <a:xfrm>
            <a:off x="6720840" y="2249424"/>
            <a:ext cx="4754880" cy="734568"/>
          </a:xfrm>
          <a:prstGeom prst="roundRect">
            <a:avLst>
              <a:gd name="adj" fmla="val 7469"/>
            </a:avLst>
          </a:prstGeom>
          <a:solidFill>
            <a:srgbClr val="F7F9FB"/>
          </a:solidFill>
          <a:ln w="12700">
            <a:solidFill>
              <a:srgbClr val="DCE2E8"/>
            </a:solidFill>
            <a:prstDash val="solid"/>
          </a:ln>
        </p:spPr>
      </p:sp>
      <p:sp>
        <p:nvSpPr>
          <p:cNvPr id="9" name="Text 7"/>
          <p:cNvSpPr txBox="1"/>
          <p:nvPr/>
        </p:nvSpPr>
        <p:spPr>
          <a:xfrm>
            <a:off x="6903720" y="2313432"/>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The public KA-SAT reporting</a:t>
            </a:r>
            <a:endParaRPr lang="en-US" sz="1200" dirty="0"/>
          </a:p>
        </p:txBody>
      </p:sp>
      <p:sp>
        <p:nvSpPr>
          <p:cNvPr id="10" name="Text 8"/>
          <p:cNvSpPr txBox="1"/>
          <p:nvPr/>
        </p:nvSpPr>
        <p:spPr>
          <a:xfrm>
            <a:off x="6903720" y="2532888"/>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What an actor did to another operator.</a:t>
            </a:r>
            <a:endParaRPr lang="en-US" sz="1100" dirty="0"/>
          </a:p>
        </p:txBody>
      </p:sp>
      <p:sp>
        <p:nvSpPr>
          <p:cNvPr id="11" name="Text 9"/>
          <p:cNvSpPr txBox="1"/>
          <p:nvPr/>
        </p:nvSpPr>
        <p:spPr>
          <a:xfrm>
            <a:off x="6903720" y="2761488"/>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which part of Kestrel it touches.</a:t>
            </a:r>
            <a:endParaRPr lang="en-US" sz="1100" dirty="0"/>
          </a:p>
        </p:txBody>
      </p:sp>
      <p:sp>
        <p:nvSpPr>
          <p:cNvPr id="12" name="Shape 10"/>
          <p:cNvSpPr/>
          <p:nvPr/>
        </p:nvSpPr>
        <p:spPr>
          <a:xfrm>
            <a:off x="6720840" y="3075432"/>
            <a:ext cx="4754880" cy="734568"/>
          </a:xfrm>
          <a:prstGeom prst="roundRect">
            <a:avLst>
              <a:gd name="adj" fmla="val 7469"/>
            </a:avLst>
          </a:prstGeom>
          <a:solidFill>
            <a:srgbClr val="F7F9FB"/>
          </a:solidFill>
          <a:ln w="12700">
            <a:solidFill>
              <a:srgbClr val="DCE2E8"/>
            </a:solidFill>
            <a:prstDash val="solid"/>
          </a:ln>
        </p:spPr>
      </p:sp>
      <p:sp>
        <p:nvSpPr>
          <p:cNvPr id="13" name="Text 11"/>
          <p:cNvSpPr txBox="1"/>
          <p:nvPr/>
        </p:nvSpPr>
        <p:spPr>
          <a:xfrm>
            <a:off x="6903720" y="3139440"/>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MITRE ATT&amp;CK</a:t>
            </a:r>
            <a:endParaRPr lang="en-US" sz="1200" dirty="0"/>
          </a:p>
        </p:txBody>
      </p:sp>
      <p:sp>
        <p:nvSpPr>
          <p:cNvPr id="14" name="Text 12"/>
          <p:cNvSpPr txBox="1"/>
          <p:nvPr/>
        </p:nvSpPr>
        <p:spPr>
          <a:xfrm>
            <a:off x="6903720" y="3358896"/>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The behavior, named and numbered.</a:t>
            </a:r>
            <a:endParaRPr lang="en-US" sz="1100" dirty="0"/>
          </a:p>
        </p:txBody>
      </p:sp>
      <p:sp>
        <p:nvSpPr>
          <p:cNvPr id="15" name="Text 13"/>
          <p:cNvSpPr txBox="1"/>
          <p:nvPr/>
        </p:nvSpPr>
        <p:spPr>
          <a:xfrm>
            <a:off x="6903720" y="3587496"/>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the element the behavior lands on.</a:t>
            </a:r>
            <a:endParaRPr lang="en-US" sz="1100" dirty="0"/>
          </a:p>
        </p:txBody>
      </p:sp>
      <p:sp>
        <p:nvSpPr>
          <p:cNvPr id="16" name="Shape 14"/>
          <p:cNvSpPr/>
          <p:nvPr/>
        </p:nvSpPr>
        <p:spPr>
          <a:xfrm>
            <a:off x="6720840" y="3901440"/>
            <a:ext cx="4754880" cy="734568"/>
          </a:xfrm>
          <a:prstGeom prst="roundRect">
            <a:avLst>
              <a:gd name="adj" fmla="val 7469"/>
            </a:avLst>
          </a:prstGeom>
          <a:solidFill>
            <a:srgbClr val="F7F9FB"/>
          </a:solidFill>
          <a:ln w="12700">
            <a:solidFill>
              <a:srgbClr val="DCE2E8"/>
            </a:solidFill>
            <a:prstDash val="solid"/>
          </a:ln>
        </p:spPr>
      </p:sp>
      <p:sp>
        <p:nvSpPr>
          <p:cNvPr id="17" name="Text 15"/>
          <p:cNvSpPr txBox="1"/>
          <p:nvPr/>
        </p:nvSpPr>
        <p:spPr>
          <a:xfrm>
            <a:off x="6903720" y="3965448"/>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SPARTA</a:t>
            </a:r>
            <a:endParaRPr lang="en-US" sz="1200" dirty="0"/>
          </a:p>
        </p:txBody>
      </p:sp>
      <p:sp>
        <p:nvSpPr>
          <p:cNvPr id="18" name="Text 16"/>
          <p:cNvSpPr txBox="1"/>
          <p:nvPr/>
        </p:nvSpPr>
        <p:spPr>
          <a:xfrm>
            <a:off x="6903720" y="4184904"/>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The technique, scoped to space systems.</a:t>
            </a:r>
            <a:endParaRPr lang="en-US" sz="1100" dirty="0"/>
          </a:p>
        </p:txBody>
      </p:sp>
      <p:sp>
        <p:nvSpPr>
          <p:cNvPr id="19" name="Text 17"/>
          <p:cNvSpPr txBox="1"/>
          <p:nvPr/>
        </p:nvSpPr>
        <p:spPr>
          <a:xfrm>
            <a:off x="6903720" y="4413504"/>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which Kestrel element the technique requires.</a:t>
            </a:r>
            <a:endParaRPr lang="en-US" sz="1100" dirty="0"/>
          </a:p>
        </p:txBody>
      </p:sp>
      <p:sp>
        <p:nvSpPr>
          <p:cNvPr id="20" name="Shape 18"/>
          <p:cNvSpPr/>
          <p:nvPr/>
        </p:nvSpPr>
        <p:spPr>
          <a:xfrm>
            <a:off x="777240" y="4864608"/>
            <a:ext cx="10698480" cy="731520"/>
          </a:xfrm>
          <a:prstGeom prst="roundRect">
            <a:avLst>
              <a:gd name="adj" fmla="val 7500"/>
            </a:avLst>
          </a:prstGeom>
          <a:solidFill>
            <a:srgbClr val="FDF6EC"/>
          </a:solidFill>
          <a:ln w="25400">
            <a:solidFill>
              <a:srgbClr val="C8791A"/>
            </a:solidFill>
            <a:prstDash val="solid"/>
          </a:ln>
        </p:spPr>
      </p:sp>
      <p:sp>
        <p:nvSpPr>
          <p:cNvPr id="21" name="Text 19"/>
          <p:cNvSpPr txBox="1"/>
          <p:nvPr/>
        </p:nvSpPr>
        <p:spPr>
          <a:xfrm>
            <a:off x="960120" y="4928616"/>
            <a:ext cx="27432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WHAT NONE OF THEM STATES</a:t>
            </a:r>
            <a:endParaRPr lang="en-US" sz="1100" dirty="0"/>
          </a:p>
        </p:txBody>
      </p:sp>
      <p:sp>
        <p:nvSpPr>
          <p:cNvPr id="22" name="Text 20"/>
          <p:cNvSpPr txBox="1"/>
          <p:nvPr/>
        </p:nvSpPr>
        <p:spPr>
          <a:xfrm>
            <a:off x="960120" y="5157216"/>
            <a:ext cx="10332720" cy="402336"/>
          </a:xfrm>
          <a:prstGeom prst="rect">
            <a:avLst/>
          </a:prstGeom>
          <a:noFill/>
          <a:ln/>
        </p:spPr>
        <p:txBody>
          <a:bodyPr wrap="square" lIns="0" tIns="0" rIns="0" bIns="0" rtlCol="0" anchor="ctr"/>
          <a:lstStyle/>
          <a:p>
            <a:pPr indent="0" marL="0">
              <a:buNone/>
            </a:pPr>
            <a:r>
              <a:rPr lang="en-US" sz="1350" b="1" dirty="0">
                <a:solidFill>
                  <a:srgbClr val="1B2430"/>
                </a:solidFill>
                <a:latin typeface="Calibri" pitchFamily="34" charset="0"/>
                <a:ea typeface="Calibri" pitchFamily="34" charset="-122"/>
                <a:cs typeface="Calibri" pitchFamily="34" charset="-120"/>
              </a:rPr>
              <a:t>All three are true. None names an element, so none can be assigned, detected or measured.</a:t>
            </a:r>
            <a:endParaRPr lang="en-US" sz="135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name the element a new threat report would be written against?</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 and who carries it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readings, and none names an element</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Each department states something true about the same case that the other two cannot state.</a:t>
            </a:r>
            <a:endParaRPr lang="en-US" sz="1600" dirty="0"/>
          </a:p>
        </p:txBody>
      </p:sp>
      <p:sp>
        <p:nvSpPr>
          <p:cNvPr id="6" name="Shape 4"/>
          <p:cNvSpPr/>
          <p:nvPr/>
        </p:nvSpPr>
        <p:spPr>
          <a:xfrm>
            <a:off x="685800" y="2514600"/>
            <a:ext cx="5212080" cy="1463040"/>
          </a:xfrm>
          <a:prstGeom prst="roundRect">
            <a:avLst>
              <a:gd name="adj" fmla="val 3750"/>
            </a:avLst>
          </a:prstGeom>
          <a:solidFill>
            <a:srgbClr val="F7F9FB"/>
          </a:solidFill>
          <a:ln w="12700">
            <a:solidFill>
              <a:srgbClr val="DCE2E8"/>
            </a:solidFill>
            <a:prstDash val="solid"/>
          </a:ln>
        </p:spPr>
      </p:sp>
      <p:sp>
        <p:nvSpPr>
          <p:cNvPr id="7" name="Shape 5"/>
          <p:cNvSpPr/>
          <p:nvPr/>
        </p:nvSpPr>
        <p:spPr>
          <a:xfrm>
            <a:off x="960120" y="2788920"/>
            <a:ext cx="457200" cy="457200"/>
          </a:xfrm>
          <a:prstGeom prst="ellipse">
            <a:avLst/>
          </a:prstGeom>
          <a:solidFill>
            <a:srgbClr val="FFFFFF"/>
          </a:solidFill>
          <a:ln w="28575">
            <a:solidFill>
              <a:srgbClr val="C8791A"/>
            </a:solidFill>
            <a:prstDash val="solid"/>
          </a:ln>
        </p:spPr>
      </p:sp>
      <p:sp>
        <p:nvSpPr>
          <p:cNvPr id="8" name="Text 6"/>
          <p:cNvSpPr txBox="1"/>
          <p:nvPr/>
        </p:nvSpPr>
        <p:spPr>
          <a:xfrm>
            <a:off x="960120" y="2788920"/>
            <a:ext cx="457200" cy="457200"/>
          </a:xfrm>
          <a:prstGeom prst="rect">
            <a:avLst/>
          </a:prstGeom>
          <a:noFill/>
          <a:ln/>
        </p:spPr>
        <p:txBody>
          <a:bodyPr wrap="square" lIns="0" tIns="0" rIns="0" bIns="0" rtlCol="0" anchor="ctr"/>
          <a:lstStyle/>
          <a:p>
            <a:pPr algn="ctr" indent="0" marL="0">
              <a:buNone/>
            </a:pPr>
            <a:r>
              <a:rPr lang="en-US" sz="1600" b="1" dirty="0">
                <a:solidFill>
                  <a:srgbClr val="C8791A"/>
                </a:solidFill>
                <a:latin typeface="Cambria" pitchFamily="34" charset="0"/>
                <a:ea typeface="Cambria" pitchFamily="34" charset="-122"/>
                <a:cs typeface="Cambria" pitchFamily="34" charset="-120"/>
              </a:rPr>
              <a:t>1</a:t>
            </a:r>
            <a:endParaRPr lang="en-US" sz="1600" dirty="0"/>
          </a:p>
        </p:txBody>
      </p:sp>
      <p:sp>
        <p:nvSpPr>
          <p:cNvPr id="9" name="Text 7"/>
          <p:cNvSpPr txBox="1"/>
          <p:nvPr/>
        </p:nvSpPr>
        <p:spPr>
          <a:xfrm>
            <a:off x="160020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Security Operations: the campaign</a:t>
            </a:r>
            <a:endParaRPr lang="en-US" sz="1700" dirty="0"/>
          </a:p>
        </p:txBody>
      </p:sp>
      <p:sp>
        <p:nvSpPr>
          <p:cNvPr id="10" name="Text 8"/>
          <p:cNvSpPr txBox="1"/>
          <p:nvPr/>
        </p:nvSpPr>
        <p:spPr>
          <a:xfrm>
            <a:off x="160020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An actor, a technique, a citation. Defensible, and not placed on this platform.</a:t>
            </a:r>
            <a:endParaRPr lang="en-US" sz="1350" dirty="0"/>
          </a:p>
        </p:txBody>
      </p:sp>
      <p:sp>
        <p:nvSpPr>
          <p:cNvPr id="11" name="Shape 9"/>
          <p:cNvSpPr/>
          <p:nvPr/>
        </p:nvSpPr>
        <p:spPr>
          <a:xfrm>
            <a:off x="6309360" y="2514600"/>
            <a:ext cx="5212080" cy="1463040"/>
          </a:xfrm>
          <a:prstGeom prst="roundRect">
            <a:avLst>
              <a:gd name="adj" fmla="val 3750"/>
            </a:avLst>
          </a:prstGeom>
          <a:solidFill>
            <a:srgbClr val="F7F9FB"/>
          </a:solidFill>
          <a:ln w="12700">
            <a:solidFill>
              <a:srgbClr val="DCE2E8"/>
            </a:solidFill>
            <a:prstDash val="solid"/>
          </a:ln>
        </p:spPr>
      </p:sp>
      <p:sp>
        <p:nvSpPr>
          <p:cNvPr id="12" name="Shape 10"/>
          <p:cNvSpPr/>
          <p:nvPr/>
        </p:nvSpPr>
        <p:spPr>
          <a:xfrm>
            <a:off x="6583680" y="2788920"/>
            <a:ext cx="457200" cy="457200"/>
          </a:xfrm>
          <a:prstGeom prst="ellipse">
            <a:avLst/>
          </a:prstGeom>
          <a:solidFill>
            <a:srgbClr val="FFFFFF"/>
          </a:solidFill>
          <a:ln w="28575">
            <a:solidFill>
              <a:srgbClr val="1C7293"/>
            </a:solidFill>
            <a:prstDash val="solid"/>
          </a:ln>
        </p:spPr>
      </p:sp>
      <p:sp>
        <p:nvSpPr>
          <p:cNvPr id="13" name="Text 11"/>
          <p:cNvSpPr txBox="1"/>
          <p:nvPr/>
        </p:nvSpPr>
        <p:spPr>
          <a:xfrm>
            <a:off x="6583680" y="2788920"/>
            <a:ext cx="457200" cy="457200"/>
          </a:xfrm>
          <a:prstGeom prst="rect">
            <a:avLst/>
          </a:prstGeom>
          <a:noFill/>
          <a:ln/>
        </p:spPr>
        <p:txBody>
          <a:bodyPr wrap="square" lIns="0" tIns="0" rIns="0" bIns="0" rtlCol="0" anchor="ctr"/>
          <a:lstStyle/>
          <a:p>
            <a:pPr algn="ctr" indent="0" marL="0">
              <a:buNone/>
            </a:pPr>
            <a:r>
              <a:rPr lang="en-US" sz="1600" b="1" dirty="0">
                <a:solidFill>
                  <a:srgbClr val="1C7293"/>
                </a:solidFill>
                <a:latin typeface="Cambria" pitchFamily="34" charset="0"/>
                <a:ea typeface="Cambria" pitchFamily="34" charset="-122"/>
                <a:cs typeface="Cambria" pitchFamily="34" charset="-120"/>
              </a:rPr>
              <a:t>2</a:t>
            </a:r>
            <a:endParaRPr lang="en-US" sz="1600" dirty="0"/>
          </a:p>
        </p:txBody>
      </p:sp>
      <p:sp>
        <p:nvSpPr>
          <p:cNvPr id="14" name="Text 12"/>
          <p:cNvSpPr txBox="1"/>
          <p:nvPr/>
        </p:nvSpPr>
        <p:spPr>
          <a:xfrm>
            <a:off x="722376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Satellite Operations: the link</a:t>
            </a:r>
            <a:endParaRPr lang="en-US" sz="1700" dirty="0"/>
          </a:p>
        </p:txBody>
      </p:sp>
      <p:sp>
        <p:nvSpPr>
          <p:cNvPr id="15" name="Text 13"/>
          <p:cNvSpPr txBox="1"/>
          <p:nvPr/>
        </p:nvSpPr>
        <p:spPr>
          <a:xfrm>
            <a:off x="722376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Requires one element to watch on a continuous link. A campaign name supplies none.</a:t>
            </a:r>
            <a:endParaRPr lang="en-US" sz="1350" dirty="0"/>
          </a:p>
        </p:txBody>
      </p:sp>
      <p:sp>
        <p:nvSpPr>
          <p:cNvPr id="16" name="Shape 14"/>
          <p:cNvSpPr/>
          <p:nvPr/>
        </p:nvSpPr>
        <p:spPr>
          <a:xfrm>
            <a:off x="685800" y="4251960"/>
            <a:ext cx="5212080" cy="1463040"/>
          </a:xfrm>
          <a:prstGeom prst="roundRect">
            <a:avLst>
              <a:gd name="adj" fmla="val 3750"/>
            </a:avLst>
          </a:prstGeom>
          <a:solidFill>
            <a:srgbClr val="F7F9FB"/>
          </a:solidFill>
          <a:ln w="12700">
            <a:solidFill>
              <a:srgbClr val="DCE2E8"/>
            </a:solidFill>
            <a:prstDash val="solid"/>
          </a:ln>
        </p:spPr>
      </p:sp>
      <p:sp>
        <p:nvSpPr>
          <p:cNvPr id="17" name="Shape 15"/>
          <p:cNvSpPr/>
          <p:nvPr/>
        </p:nvSpPr>
        <p:spPr>
          <a:xfrm>
            <a:off x="960120" y="4526280"/>
            <a:ext cx="457200" cy="457200"/>
          </a:xfrm>
          <a:prstGeom prst="ellipse">
            <a:avLst/>
          </a:prstGeom>
          <a:solidFill>
            <a:srgbClr val="FFFFFF"/>
          </a:solidFill>
          <a:ln w="28575">
            <a:solidFill>
              <a:srgbClr val="2E7D5B"/>
            </a:solidFill>
            <a:prstDash val="solid"/>
          </a:ln>
        </p:spPr>
      </p:sp>
      <p:sp>
        <p:nvSpPr>
          <p:cNvPr id="18" name="Text 16"/>
          <p:cNvSpPr txBox="1"/>
          <p:nvPr/>
        </p:nvSpPr>
        <p:spPr>
          <a:xfrm>
            <a:off x="960120" y="4526280"/>
            <a:ext cx="457200" cy="457200"/>
          </a:xfrm>
          <a:prstGeom prst="rect">
            <a:avLst/>
          </a:prstGeom>
          <a:noFill/>
          <a:ln/>
        </p:spPr>
        <p:txBody>
          <a:bodyPr wrap="square" lIns="0" tIns="0" rIns="0" bIns="0" rtlCol="0" anchor="ctr"/>
          <a:lstStyle/>
          <a:p>
            <a:pPr algn="ctr" indent="0" marL="0">
              <a:buNone/>
            </a:pPr>
            <a:r>
              <a:rPr lang="en-US" sz="1600" b="1" dirty="0">
                <a:solidFill>
                  <a:srgbClr val="2E7D5B"/>
                </a:solidFill>
                <a:latin typeface="Cambria" pitchFamily="34" charset="0"/>
                <a:ea typeface="Cambria" pitchFamily="34" charset="-122"/>
                <a:cs typeface="Cambria" pitchFamily="34" charset="-120"/>
              </a:rPr>
              <a:t>3</a:t>
            </a:r>
            <a:endParaRPr lang="en-US" sz="1600" dirty="0"/>
          </a:p>
        </p:txBody>
      </p:sp>
      <p:sp>
        <p:nvSpPr>
          <p:cNvPr id="19" name="Text 17"/>
          <p:cNvSpPr txBox="1"/>
          <p:nvPr/>
        </p:nvSpPr>
        <p:spPr>
          <a:xfrm>
            <a:off x="1600200" y="450799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Design and Engineering: the build</a:t>
            </a:r>
            <a:endParaRPr lang="en-US" sz="1700" dirty="0"/>
          </a:p>
        </p:txBody>
      </p:sp>
      <p:sp>
        <p:nvSpPr>
          <p:cNvPr id="20" name="Text 18"/>
          <p:cNvSpPr txBox="1"/>
          <p:nvPr/>
        </p:nvSpPr>
        <p:spPr>
          <a:xfrm>
            <a:off x="1600200" y="481888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States that the modem differs, not which Kestrel element performs the same function.</a:t>
            </a:r>
            <a:endParaRPr lang="en-US" sz="13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which of the three readings names an element, and which one must be asked for it?</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cost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Dozens in, four out, and every exclusion has a reason</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open-source list was re-sorted against the gate. Most items did not enter, and none was discarded.</a:t>
            </a:r>
            <a:endParaRPr lang="en-US" sz="1600" dirty="0"/>
          </a:p>
        </p:txBody>
      </p:sp>
      <p:sp>
        <p:nvSpPr>
          <p:cNvPr id="6" name="Text 4"/>
          <p:cNvSpPr txBox="1"/>
          <p:nvPr/>
        </p:nvSpPr>
        <p:spPr>
          <a:xfrm>
            <a:off x="777240" y="2084832"/>
            <a:ext cx="3500323"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ARRIVED</a:t>
            </a:r>
            <a:endParaRPr lang="en-US" sz="1100" dirty="0"/>
          </a:p>
        </p:txBody>
      </p:sp>
      <p:sp>
        <p:nvSpPr>
          <p:cNvPr id="7" name="Text 5"/>
          <p:cNvSpPr txBox="1"/>
          <p:nvPr/>
        </p:nvSpPr>
        <p:spPr>
          <a:xfrm>
            <a:off x="4414723" y="2084832"/>
            <a:ext cx="3714293"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WHY IT DID NOT ENTER</a:t>
            </a:r>
            <a:endParaRPr lang="en-US" sz="1100" dirty="0"/>
          </a:p>
        </p:txBody>
      </p:sp>
      <p:sp>
        <p:nvSpPr>
          <p:cNvPr id="8" name="Text 6"/>
          <p:cNvSpPr txBox="1"/>
          <p:nvPr/>
        </p:nvSpPr>
        <p:spPr>
          <a:xfrm>
            <a:off x="8266176" y="2084832"/>
            <a:ext cx="307238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WHERE IT WENT</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3472891"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Campaigns against payload ground systems</a:t>
            </a:r>
            <a:endParaRPr lang="en-US" sz="1300" dirty="0"/>
          </a:p>
        </p:txBody>
      </p:sp>
      <p:sp>
        <p:nvSpPr>
          <p:cNvPr id="11" name="Text 9"/>
          <p:cNvSpPr txBox="1"/>
          <p:nvPr/>
        </p:nvSpPr>
        <p:spPr>
          <a:xfrm>
            <a:off x="4414723" y="2468880"/>
            <a:ext cx="3686861"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Targets a part this pass has not enumerated</a:t>
            </a:r>
            <a:endParaRPr lang="en-US" sz="1300" dirty="0"/>
          </a:p>
        </p:txBody>
      </p:sp>
      <p:sp>
        <p:nvSpPr>
          <p:cNvPr id="12" name="Text 10"/>
          <p:cNvSpPr txBox="1"/>
          <p:nvPr/>
        </p:nvSpPr>
        <p:spPr>
          <a:xfrm>
            <a:off x="8266176" y="2468880"/>
            <a:ext cx="304495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Held in the open-source register</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3472891"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Advisories for products Kestrel does not fly</a:t>
            </a:r>
            <a:endParaRPr lang="en-US" sz="1300" dirty="0"/>
          </a:p>
        </p:txBody>
      </p:sp>
      <p:sp>
        <p:nvSpPr>
          <p:cNvPr id="15" name="Text 13"/>
          <p:cNvSpPr txBox="1"/>
          <p:nvPr/>
        </p:nvSpPr>
        <p:spPr>
          <a:xfrm>
            <a:off x="4414723" y="3035808"/>
            <a:ext cx="3686861"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 element on this platform to name</a:t>
            </a:r>
            <a:endParaRPr lang="en-US" sz="1300" dirty="0"/>
          </a:p>
        </p:txBody>
      </p:sp>
      <p:sp>
        <p:nvSpPr>
          <p:cNvPr id="16" name="Text 14"/>
          <p:cNvSpPr txBox="1"/>
          <p:nvPr/>
        </p:nvSpPr>
        <p:spPr>
          <a:xfrm>
            <a:off x="8266176" y="3035808"/>
            <a:ext cx="304495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Held, re-checked when the model grows</a:t>
            </a:r>
            <a:endParaRPr lang="en-US" sz="1300" dirty="0"/>
          </a:p>
        </p:txBody>
      </p:sp>
      <p:sp>
        <p:nvSpPr>
          <p:cNvPr id="17" name="Text 15"/>
          <p:cNvSpPr txBox="1"/>
          <p:nvPr/>
        </p:nvSpPr>
        <p:spPr>
          <a:xfrm>
            <a:off x="777240" y="3602736"/>
            <a:ext cx="3472891"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Actor profiles with no named behavior</a:t>
            </a:r>
            <a:endParaRPr lang="en-US" sz="1300" dirty="0"/>
          </a:p>
        </p:txBody>
      </p:sp>
      <p:sp>
        <p:nvSpPr>
          <p:cNvPr id="18" name="Text 16"/>
          <p:cNvSpPr txBox="1"/>
          <p:nvPr/>
        </p:nvSpPr>
        <p:spPr>
          <a:xfrm>
            <a:off x="4414723" y="3602736"/>
            <a:ext cx="3686861"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Nothing it would act on</a:t>
            </a:r>
            <a:endParaRPr lang="en-US" sz="1300" dirty="0"/>
          </a:p>
        </p:txBody>
      </p:sp>
      <p:sp>
        <p:nvSpPr>
          <p:cNvPr id="19" name="Text 17"/>
          <p:cNvSpPr txBox="1"/>
          <p:nvPr/>
        </p:nvSpPr>
        <p:spPr>
          <a:xfrm>
            <a:off x="8266176" y="3602736"/>
            <a:ext cx="304495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Cited as background reading</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Nothing was discarded. Every exclusion carries its reason, which is the argument for widening the scope next round.</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an excluded report be produced later with the reason it was excluded?</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challenge</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anchors a threat report to one enumerated element, so credible reporting becomes work for a named part of the platform.</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threat that names no element is recorded as excluded with its reason, so a short catalogue is never mistaken for a small threat landscape.</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produce that record today, or is the excluded item discarded?</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Naturally occurring threats are enumerated against the same elements as adversarial ones, so a jamming campaign and a solar event meet on one record.</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what you hold today?</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02</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two</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METEORSTORM brings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gate that turns a report into an entry, or keeps it out on the record.</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published environments with no elements yet, and threats already writable.</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Six fields, and why TARGET holds exactly one element.</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turn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threat with no enumerated target is not in the catalogue</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 report lands. One question decides whether it becomes work or becomes a reading list.</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A credible threat report arrives</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Name the element</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One enumerated platform element, at the lowest layer the source resolves.</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C8791A"/>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C8791A"/>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C8791A"/>
                </a:solidFill>
                <a:latin typeface="Calibri" pitchFamily="34" charset="0"/>
                <a:ea typeface="Calibri" pitchFamily="34" charset="-122"/>
                <a:cs typeface="Calibri" pitchFamily="34" charset="-120"/>
              </a:rPr>
              <a:t>Intelligence</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An actor with no element it would act on. Real, cited, and not yet a threat you can work.</a:t>
            </a:r>
            <a:endParaRPr lang="en-US" sz="1250" dirty="0"/>
          </a:p>
        </p:txBody>
      </p:sp>
      <p:sp>
        <p:nvSpPr>
          <p:cNvPr id="18" name="Shape 16"/>
          <p:cNvSpPr/>
          <p:nvPr/>
        </p:nvSpPr>
        <p:spPr>
          <a:xfrm>
            <a:off x="7452360" y="5065776"/>
            <a:ext cx="320040" cy="0"/>
          </a:xfrm>
          <a:prstGeom prst="line">
            <a:avLst/>
          </a:prstGeom>
          <a:noFill/>
          <a:ln w="25400">
            <a:solidFill>
              <a:srgbClr val="2E7D5B"/>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2E7D5B"/>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2E7D5B"/>
                </a:solidFill>
                <a:latin typeface="Calibri" pitchFamily="34" charset="0"/>
                <a:ea typeface="Calibri" pitchFamily="34" charset="-122"/>
                <a:cs typeface="Calibri" pitchFamily="34" charset="-120"/>
              </a:rPr>
              <a:t>An enumerated threat</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It names its target element, so the three later functions inherit that anchor.</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produce a threat register where every entry names the element it targets?</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The future proof</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threat can be written against a domain you do not run</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Satellite Operations asked this after a quarterly business review. The answer is three published tags.</a:t>
            </a:r>
            <a:endParaRPr lang="en-US" sz="1600" dirty="0"/>
          </a:p>
        </p:txBody>
      </p:sp>
      <p:sp>
        <p:nvSpPr>
          <p:cNvPr id="6" name="Text 4"/>
          <p:cNvSpPr txBox="1"/>
          <p:nvPr/>
        </p:nvSpPr>
        <p:spPr>
          <a:xfrm>
            <a:off x="777240" y="2084832"/>
            <a:ext cx="307238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IF THE BUSINESS ADDS</a:t>
            </a:r>
            <a:endParaRPr lang="en-US" sz="1100" dirty="0"/>
          </a:p>
        </p:txBody>
      </p:sp>
      <p:sp>
        <p:nvSpPr>
          <p:cNvPr id="7" name="Text 5"/>
          <p:cNvSpPr txBox="1"/>
          <p:nvPr/>
        </p:nvSpPr>
        <p:spPr>
          <a:xfrm>
            <a:off x="3986784" y="2084832"/>
            <a:ext cx="392826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THREAT ANCHORS INTO</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CHANGES IN THE MODEL</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3044952"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maritime ground network</a:t>
            </a:r>
            <a:endParaRPr lang="en-US" sz="1300" dirty="0"/>
          </a:p>
        </p:txBody>
      </p:sp>
      <p:sp>
        <p:nvSpPr>
          <p:cNvPr id="11" name="Text 9"/>
          <p:cNvSpPr txBox="1"/>
          <p:nvPr/>
        </p:nvSpPr>
        <p:spPr>
          <a:xfrm>
            <a:off x="3986784" y="2468880"/>
            <a:ext cx="3900830"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PCE-AQ · aquatic segment</a:t>
            </a:r>
            <a:endParaRPr lang="en-US" sz="125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Nothing. A new parent, no renumbering.</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3044952"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An uncrewed aerial relay</a:t>
            </a:r>
            <a:endParaRPr lang="en-US" sz="1300" dirty="0"/>
          </a:p>
        </p:txBody>
      </p:sp>
      <p:sp>
        <p:nvSpPr>
          <p:cNvPr id="15" name="Text 13"/>
          <p:cNvSpPr txBox="1"/>
          <p:nvPr/>
        </p:nvSpPr>
        <p:spPr>
          <a:xfrm>
            <a:off x="3986784" y="3035808"/>
            <a:ext cx="3900830"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PCE-AE · low, high, near space</a:t>
            </a:r>
            <a:endParaRPr lang="en-US" sz="125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Nothing. It names the segments it crosses.</a:t>
            </a:r>
            <a:endParaRPr lang="en-US" sz="1300" dirty="0"/>
          </a:p>
        </p:txBody>
      </p:sp>
      <p:sp>
        <p:nvSpPr>
          <p:cNvPr id="17" name="Text 15"/>
          <p:cNvSpPr txBox="1"/>
          <p:nvPr/>
        </p:nvSpPr>
        <p:spPr>
          <a:xfrm>
            <a:off x="777240" y="3602736"/>
            <a:ext cx="3044952"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deep space leg</a:t>
            </a:r>
            <a:endParaRPr lang="en-US" sz="1300" dirty="0"/>
          </a:p>
        </p:txBody>
      </p:sp>
      <p:sp>
        <p:nvSpPr>
          <p:cNvPr id="18" name="Text 16"/>
          <p:cNvSpPr txBox="1"/>
          <p:nvPr/>
        </p:nvSpPr>
        <p:spPr>
          <a:xfrm>
            <a:off x="3986784" y="3602736"/>
            <a:ext cx="3900830"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PCE-DS · its own segment</a:t>
            </a:r>
            <a:endParaRPr lang="en-US" sz="125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Nothing. Light time belongs to the environment.</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Three of the five published environments carry no Kestrel elements today. A threat against them is writable now.</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anchor a threat to a maritime or aerial asset without redesigning the model?</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The record</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Six fields. TARGET holds exactly one element.</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Two of the four Kestrel threats. TARGET, the TOE, is the one element the threat is aimed at.</a:t>
            </a:r>
            <a:endParaRPr lang="en-US" sz="1600" dirty="0"/>
          </a:p>
        </p:txBody>
      </p:sp>
      <p:sp>
        <p:nvSpPr>
          <p:cNvPr id="6" name="Shape 4"/>
          <p:cNvSpPr/>
          <p:nvPr/>
        </p:nvSpPr>
        <p:spPr>
          <a:xfrm>
            <a:off x="777240" y="2066544"/>
            <a:ext cx="5029200" cy="3639312"/>
          </a:xfrm>
          <a:prstGeom prst="roundRect">
            <a:avLst>
              <a:gd name="adj" fmla="val 1508"/>
            </a:avLst>
          </a:prstGeom>
          <a:solidFill>
            <a:srgbClr val="FFFFFF"/>
          </a:solidFill>
          <a:ln w="19050">
            <a:solidFill>
              <a:srgbClr val="DCE2E8"/>
            </a:solidFill>
            <a:prstDash val="solid"/>
          </a:ln>
        </p:spPr>
      </p:sp>
      <p:sp>
        <p:nvSpPr>
          <p:cNvPr id="7" name="Text 5"/>
          <p:cNvSpPr txBox="1"/>
          <p:nvPr/>
        </p:nvSpPr>
        <p:spPr>
          <a:xfrm>
            <a:off x="1051560" y="2249424"/>
            <a:ext cx="4480560" cy="237744"/>
          </a:xfrm>
          <a:prstGeom prst="rect">
            <a:avLst/>
          </a:prstGeom>
          <a:noFill/>
          <a:ln/>
        </p:spPr>
        <p:txBody>
          <a:bodyPr wrap="square" lIns="0" tIns="0" rIns="0" bIns="0" rtlCol="0" anchor="ctr"/>
          <a:lstStyle/>
          <a:p>
            <a:pPr indent="0" marL="0">
              <a:buNone/>
            </a:pPr>
            <a:r>
              <a:rPr lang="en-US" sz="1100" b="1" spc="160" kern="0" dirty="0">
                <a:solidFill>
                  <a:srgbClr val="1C7293"/>
                </a:solidFill>
                <a:latin typeface="Calibri" pitchFamily="34" charset="0"/>
                <a:ea typeface="Calibri" pitchFamily="34" charset="-122"/>
                <a:cs typeface="Calibri" pitchFamily="34" charset="-120"/>
              </a:rPr>
              <a:t>THREAT · ORDINAL 00</a:t>
            </a:r>
            <a:endParaRPr lang="en-US" sz="1100" dirty="0"/>
          </a:p>
        </p:txBody>
      </p:sp>
      <p:sp>
        <p:nvSpPr>
          <p:cNvPr id="8" name="Text 6"/>
          <p:cNvSpPr txBox="1"/>
          <p:nvPr/>
        </p:nvSpPr>
        <p:spPr>
          <a:xfrm>
            <a:off x="105156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Ground management plane</a:t>
            </a:r>
            <a:endParaRPr lang="en-US" sz="1650" dirty="0"/>
          </a:p>
        </p:txBody>
      </p:sp>
      <p:sp>
        <p:nvSpPr>
          <p:cNvPr id="9" name="Text 7"/>
          <p:cNvSpPr txBox="1"/>
          <p:nvPr/>
        </p:nvSpPr>
        <p:spPr>
          <a:xfrm>
            <a:off x="105156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The key below: the layer AN, then TAG, LABEL and ORDINAL.</a:t>
            </a:r>
            <a:endParaRPr lang="en-US" sz="1250" dirty="0"/>
          </a:p>
        </p:txBody>
      </p:sp>
      <p:sp>
        <p:nvSpPr>
          <p:cNvPr id="10" name="Text 8"/>
          <p:cNvSpPr txBox="1"/>
          <p:nvPr/>
        </p:nvSpPr>
        <p:spPr>
          <a:xfrm>
            <a:off x="105156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TAG</a:t>
            </a:r>
            <a:endParaRPr lang="en-US" sz="1000" dirty="0"/>
          </a:p>
        </p:txBody>
      </p:sp>
      <p:sp>
        <p:nvSpPr>
          <p:cNvPr id="11" name="Text 9"/>
          <p:cNvSpPr txBox="1"/>
          <p:nvPr/>
        </p:nvSpPr>
        <p:spPr>
          <a:xfrm>
            <a:off x="244144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THR</a:t>
            </a:r>
            <a:endParaRPr lang="en-US" sz="1100" dirty="0"/>
          </a:p>
        </p:txBody>
      </p:sp>
      <p:sp>
        <p:nvSpPr>
          <p:cNvPr id="12" name="Text 10"/>
          <p:cNvSpPr txBox="1"/>
          <p:nvPr/>
        </p:nvSpPr>
        <p:spPr>
          <a:xfrm>
            <a:off x="105156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LABEL</a:t>
            </a:r>
            <a:endParaRPr lang="en-US" sz="1000" dirty="0"/>
          </a:p>
        </p:txBody>
      </p:sp>
      <p:sp>
        <p:nvSpPr>
          <p:cNvPr id="13" name="Text 11"/>
          <p:cNvSpPr txBox="1"/>
          <p:nvPr/>
        </p:nvSpPr>
        <p:spPr>
          <a:xfrm>
            <a:off x="244144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Threat</a:t>
            </a:r>
            <a:endParaRPr lang="en-US" sz="1100" dirty="0"/>
          </a:p>
        </p:txBody>
      </p:sp>
      <p:sp>
        <p:nvSpPr>
          <p:cNvPr id="14" name="Text 12"/>
          <p:cNvSpPr txBox="1"/>
          <p:nvPr/>
        </p:nvSpPr>
        <p:spPr>
          <a:xfrm>
            <a:off x="1051560" y="3767328"/>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ORDINAL</a:t>
            </a:r>
            <a:endParaRPr lang="en-US" sz="1000" dirty="0"/>
          </a:p>
        </p:txBody>
      </p:sp>
      <p:sp>
        <p:nvSpPr>
          <p:cNvPr id="15" name="Text 13"/>
          <p:cNvSpPr txBox="1"/>
          <p:nvPr/>
        </p:nvSpPr>
        <p:spPr>
          <a:xfrm>
            <a:off x="244144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00</a:t>
            </a:r>
            <a:endParaRPr lang="en-US" sz="1100" dirty="0"/>
          </a:p>
        </p:txBody>
      </p:sp>
      <p:sp>
        <p:nvSpPr>
          <p:cNvPr id="16" name="Text 14"/>
          <p:cNvSpPr txBox="1"/>
          <p:nvPr/>
        </p:nvSpPr>
        <p:spPr>
          <a:xfrm>
            <a:off x="1051560" y="3986784"/>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SOURCE</a:t>
            </a:r>
            <a:endParaRPr lang="en-US" sz="1000" dirty="0"/>
          </a:p>
        </p:txBody>
      </p:sp>
      <p:sp>
        <p:nvSpPr>
          <p:cNvPr id="17" name="Text 15"/>
          <p:cNvSpPr txBox="1"/>
          <p:nvPr/>
        </p:nvSpPr>
        <p:spPr>
          <a:xfrm>
            <a:off x="244144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observable</a:t>
            </a:r>
            <a:endParaRPr lang="en-US" sz="1100" dirty="0"/>
          </a:p>
        </p:txBody>
      </p:sp>
      <p:sp>
        <p:nvSpPr>
          <p:cNvPr id="18" name="Text 16"/>
          <p:cNvSpPr txBox="1"/>
          <p:nvPr/>
        </p:nvSpPr>
        <p:spPr>
          <a:xfrm>
            <a:off x="105156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TARGET · TOE</a:t>
            </a:r>
            <a:endParaRPr lang="en-US" sz="1000" dirty="0"/>
          </a:p>
        </p:txBody>
      </p:sp>
      <p:sp>
        <p:nvSpPr>
          <p:cNvPr id="19" name="Text 17"/>
          <p:cNvSpPr txBox="1"/>
          <p:nvPr/>
        </p:nvSpPr>
        <p:spPr>
          <a:xfrm>
            <a:off x="244144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SVC:CP:Control Plane:09</a:t>
            </a:r>
            <a:endParaRPr lang="en-US" sz="1100" dirty="0"/>
          </a:p>
        </p:txBody>
      </p:sp>
      <p:sp>
        <p:nvSpPr>
          <p:cNvPr id="20" name="Text 18"/>
          <p:cNvSpPr txBox="1"/>
          <p:nvPr/>
        </p:nvSpPr>
        <p:spPr>
          <a:xfrm>
            <a:off x="1051560" y="442569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DESCRIPTION</a:t>
            </a:r>
            <a:endParaRPr lang="en-US" sz="1000" dirty="0"/>
          </a:p>
        </p:txBody>
      </p:sp>
      <p:sp>
        <p:nvSpPr>
          <p:cNvPr id="21" name="Text 19"/>
          <p:cNvSpPr txBox="1"/>
          <p:nvPr/>
        </p:nvSpPr>
        <p:spPr>
          <a:xfrm>
            <a:off x="2441448" y="442569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actor, capability, citation</a:t>
            </a:r>
            <a:endParaRPr lang="en-US" sz="1100" dirty="0"/>
          </a:p>
        </p:txBody>
      </p:sp>
      <p:sp>
        <p:nvSpPr>
          <p:cNvPr id="22" name="Shape 20"/>
          <p:cNvSpPr/>
          <p:nvPr/>
        </p:nvSpPr>
        <p:spPr>
          <a:xfrm>
            <a:off x="1051560" y="4700016"/>
            <a:ext cx="4480560" cy="0"/>
          </a:xfrm>
          <a:prstGeom prst="line">
            <a:avLst/>
          </a:prstGeom>
          <a:noFill/>
          <a:ln w="12700">
            <a:solidFill>
              <a:srgbClr val="DCE2E8"/>
            </a:solidFill>
            <a:prstDash val="solid"/>
          </a:ln>
        </p:spPr>
      </p:sp>
      <p:sp>
        <p:nvSpPr>
          <p:cNvPr id="23" name="Text 21"/>
          <p:cNvSpPr txBox="1"/>
          <p:nvPr/>
        </p:nvSpPr>
        <p:spPr>
          <a:xfrm>
            <a:off x="1051560" y="4791456"/>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the four-field key, the identifier without its description</a:t>
            </a:r>
            <a:endParaRPr lang="en-US" sz="1000" dirty="0"/>
          </a:p>
        </p:txBody>
      </p:sp>
      <p:sp>
        <p:nvSpPr>
          <p:cNvPr id="24" name="Text 22"/>
          <p:cNvSpPr txBox="1"/>
          <p:nvPr/>
        </p:nvSpPr>
        <p:spPr>
          <a:xfrm>
            <a:off x="1051560" y="4992624"/>
            <a:ext cx="4480560" cy="548640"/>
          </a:xfrm>
          <a:prstGeom prst="rect">
            <a:avLst/>
          </a:prstGeom>
          <a:noFill/>
          <a:ln/>
        </p:spPr>
        <p:txBody>
          <a:bodyPr wrap="square" lIns="0" tIns="0" rIns="0" bIns="0" rtlCol="0" anchor="ctr"/>
          <a:lstStyle/>
          <a:p>
            <a:pPr indent="0" marL="0">
              <a:buNone/>
            </a:pPr>
            <a:r>
              <a:rPr lang="en-US" sz="1000" dirty="0">
                <a:solidFill>
                  <a:srgbClr val="1C7293"/>
                </a:solidFill>
                <a:latin typeface="Courier New" pitchFamily="34" charset="0"/>
                <a:ea typeface="Courier New" pitchFamily="34" charset="-122"/>
                <a:cs typeface="Courier New" pitchFamily="34" charset="-120"/>
              </a:rPr>
              <a:t>AN:THR:Threat:00</a:t>
            </a:r>
            <a:endParaRPr lang="en-US" sz="1000" dirty="0"/>
          </a:p>
        </p:txBody>
      </p:sp>
      <p:sp>
        <p:nvSpPr>
          <p:cNvPr id="25" name="Shape 23"/>
          <p:cNvSpPr/>
          <p:nvPr/>
        </p:nvSpPr>
        <p:spPr>
          <a:xfrm>
            <a:off x="6355080" y="2066544"/>
            <a:ext cx="5029200" cy="3639312"/>
          </a:xfrm>
          <a:prstGeom prst="roundRect">
            <a:avLst>
              <a:gd name="adj" fmla="val 1508"/>
            </a:avLst>
          </a:prstGeom>
          <a:solidFill>
            <a:srgbClr val="FDF6EC"/>
          </a:solidFill>
          <a:ln w="28575">
            <a:solidFill>
              <a:srgbClr val="C8791A"/>
            </a:solidFill>
            <a:prstDash val="solid"/>
          </a:ln>
        </p:spPr>
      </p:sp>
      <p:sp>
        <p:nvSpPr>
          <p:cNvPr id="26" name="Text 24"/>
          <p:cNvSpPr txBox="1"/>
          <p:nvPr/>
        </p:nvSpPr>
        <p:spPr>
          <a:xfrm>
            <a:off x="6629400" y="2249424"/>
            <a:ext cx="4480560" cy="237744"/>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THREAT · ORDINAL 02</a:t>
            </a:r>
            <a:endParaRPr lang="en-US" sz="1100" dirty="0"/>
          </a:p>
        </p:txBody>
      </p:sp>
      <p:sp>
        <p:nvSpPr>
          <p:cNvPr id="27" name="Text 25"/>
          <p:cNvSpPr txBox="1"/>
          <p:nvPr/>
        </p:nvSpPr>
        <p:spPr>
          <a:xfrm>
            <a:off x="662940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Radio-frequency jamming</a:t>
            </a:r>
            <a:endParaRPr lang="en-US" sz="1650" dirty="0"/>
          </a:p>
        </p:txBody>
      </p:sp>
      <p:sp>
        <p:nvSpPr>
          <p:cNvPr id="28" name="Text 26"/>
          <p:cNvSpPr txBox="1"/>
          <p:nvPr/>
        </p:nvSpPr>
        <p:spPr>
          <a:xfrm>
            <a:off x="662940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The same fields. Its target sits one layer lower.</a:t>
            </a:r>
            <a:endParaRPr lang="en-US" sz="1250" dirty="0"/>
          </a:p>
        </p:txBody>
      </p:sp>
      <p:sp>
        <p:nvSpPr>
          <p:cNvPr id="29" name="Text 27"/>
          <p:cNvSpPr txBox="1"/>
          <p:nvPr/>
        </p:nvSpPr>
        <p:spPr>
          <a:xfrm>
            <a:off x="662940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TAG</a:t>
            </a:r>
            <a:endParaRPr lang="en-US" sz="1000" dirty="0"/>
          </a:p>
        </p:txBody>
      </p:sp>
      <p:sp>
        <p:nvSpPr>
          <p:cNvPr id="30" name="Text 28"/>
          <p:cNvSpPr txBox="1"/>
          <p:nvPr/>
        </p:nvSpPr>
        <p:spPr>
          <a:xfrm>
            <a:off x="801928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THR</a:t>
            </a:r>
            <a:endParaRPr lang="en-US" sz="1100" dirty="0"/>
          </a:p>
        </p:txBody>
      </p:sp>
      <p:sp>
        <p:nvSpPr>
          <p:cNvPr id="31" name="Text 29"/>
          <p:cNvSpPr txBox="1"/>
          <p:nvPr/>
        </p:nvSpPr>
        <p:spPr>
          <a:xfrm>
            <a:off x="662940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LABEL</a:t>
            </a:r>
            <a:endParaRPr lang="en-US" sz="1000" dirty="0"/>
          </a:p>
        </p:txBody>
      </p:sp>
      <p:sp>
        <p:nvSpPr>
          <p:cNvPr id="32" name="Text 30"/>
          <p:cNvSpPr txBox="1"/>
          <p:nvPr/>
        </p:nvSpPr>
        <p:spPr>
          <a:xfrm>
            <a:off x="801928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Threat</a:t>
            </a:r>
            <a:endParaRPr lang="en-US" sz="1100" dirty="0"/>
          </a:p>
        </p:txBody>
      </p:sp>
      <p:sp>
        <p:nvSpPr>
          <p:cNvPr id="33" name="Text 31"/>
          <p:cNvSpPr txBox="1"/>
          <p:nvPr/>
        </p:nvSpPr>
        <p:spPr>
          <a:xfrm>
            <a:off x="6629400" y="3767328"/>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ORDINAL</a:t>
            </a:r>
            <a:endParaRPr lang="en-US" sz="1000" dirty="0"/>
          </a:p>
        </p:txBody>
      </p:sp>
      <p:sp>
        <p:nvSpPr>
          <p:cNvPr id="34" name="Text 32"/>
          <p:cNvSpPr txBox="1"/>
          <p:nvPr/>
        </p:nvSpPr>
        <p:spPr>
          <a:xfrm>
            <a:off x="801928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02</a:t>
            </a:r>
            <a:endParaRPr lang="en-US" sz="1100" dirty="0"/>
          </a:p>
        </p:txBody>
      </p:sp>
      <p:sp>
        <p:nvSpPr>
          <p:cNvPr id="35" name="Text 33"/>
          <p:cNvSpPr txBox="1"/>
          <p:nvPr/>
        </p:nvSpPr>
        <p:spPr>
          <a:xfrm>
            <a:off x="6629400" y="3986784"/>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SOURCE</a:t>
            </a:r>
            <a:endParaRPr lang="en-US" sz="1000" dirty="0"/>
          </a:p>
        </p:txBody>
      </p:sp>
      <p:sp>
        <p:nvSpPr>
          <p:cNvPr id="36" name="Text 34"/>
          <p:cNvSpPr txBox="1"/>
          <p:nvPr/>
        </p:nvSpPr>
        <p:spPr>
          <a:xfrm>
            <a:off x="801928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observable</a:t>
            </a:r>
            <a:endParaRPr lang="en-US" sz="1100" dirty="0"/>
          </a:p>
        </p:txBody>
      </p:sp>
      <p:sp>
        <p:nvSpPr>
          <p:cNvPr id="37" name="Text 35"/>
          <p:cNvSpPr txBox="1"/>
          <p:nvPr/>
        </p:nvSpPr>
        <p:spPr>
          <a:xfrm>
            <a:off x="662940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TARGET · TOE</a:t>
            </a:r>
            <a:endParaRPr lang="en-US" sz="1000" dirty="0"/>
          </a:p>
        </p:txBody>
      </p:sp>
      <p:sp>
        <p:nvSpPr>
          <p:cNvPr id="38" name="Text 36"/>
          <p:cNvSpPr txBox="1"/>
          <p:nvPr/>
        </p:nvSpPr>
        <p:spPr>
          <a:xfrm>
            <a:off x="801928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AST:SI:Signal:00</a:t>
            </a:r>
            <a:endParaRPr lang="en-US" sz="1100" dirty="0"/>
          </a:p>
        </p:txBody>
      </p:sp>
      <p:sp>
        <p:nvSpPr>
          <p:cNvPr id="39" name="Text 37"/>
          <p:cNvSpPr txBox="1"/>
          <p:nvPr/>
        </p:nvSpPr>
        <p:spPr>
          <a:xfrm>
            <a:off x="6629400" y="442569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DESCRIPTION</a:t>
            </a:r>
            <a:endParaRPr lang="en-US" sz="1000" dirty="0"/>
          </a:p>
        </p:txBody>
      </p:sp>
      <p:sp>
        <p:nvSpPr>
          <p:cNvPr id="40" name="Text 38"/>
          <p:cNvSpPr txBox="1"/>
          <p:nvPr/>
        </p:nvSpPr>
        <p:spPr>
          <a:xfrm>
            <a:off x="8019288" y="442569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actor, capability, citation</a:t>
            </a:r>
            <a:endParaRPr lang="en-US" sz="1100" dirty="0"/>
          </a:p>
        </p:txBody>
      </p:sp>
      <p:sp>
        <p:nvSpPr>
          <p:cNvPr id="41" name="Shape 39"/>
          <p:cNvSpPr/>
          <p:nvPr/>
        </p:nvSpPr>
        <p:spPr>
          <a:xfrm>
            <a:off x="6629400" y="4700016"/>
            <a:ext cx="4480560" cy="0"/>
          </a:xfrm>
          <a:prstGeom prst="line">
            <a:avLst/>
          </a:prstGeom>
          <a:noFill/>
          <a:ln w="12700">
            <a:solidFill>
              <a:srgbClr val="DCE2E8"/>
            </a:solidFill>
            <a:prstDash val="solid"/>
          </a:ln>
        </p:spPr>
      </p:sp>
      <p:sp>
        <p:nvSpPr>
          <p:cNvPr id="42" name="Text 40"/>
          <p:cNvSpPr txBox="1"/>
          <p:nvPr/>
        </p:nvSpPr>
        <p:spPr>
          <a:xfrm>
            <a:off x="6629400" y="4791456"/>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the four-field key, the identifier without its description</a:t>
            </a:r>
            <a:endParaRPr lang="en-US" sz="1000" dirty="0"/>
          </a:p>
        </p:txBody>
      </p:sp>
      <p:sp>
        <p:nvSpPr>
          <p:cNvPr id="43" name="Text 41"/>
          <p:cNvSpPr txBox="1"/>
          <p:nvPr/>
        </p:nvSpPr>
        <p:spPr>
          <a:xfrm>
            <a:off x="6629400" y="4992624"/>
            <a:ext cx="4480560" cy="548640"/>
          </a:xfrm>
          <a:prstGeom prst="rect">
            <a:avLst/>
          </a:prstGeom>
          <a:noFill/>
          <a:ln/>
        </p:spPr>
        <p:txBody>
          <a:bodyPr wrap="square" lIns="0" tIns="0" rIns="0" bIns="0" rtlCol="0" anchor="ctr"/>
          <a:lstStyle/>
          <a:p>
            <a:pPr indent="0" marL="0">
              <a:buNone/>
            </a:pPr>
            <a:r>
              <a:rPr lang="en-US" sz="1000" dirty="0">
                <a:solidFill>
                  <a:srgbClr val="C8791A"/>
                </a:solidFill>
                <a:latin typeface="Courier New" pitchFamily="34" charset="0"/>
                <a:ea typeface="Courier New" pitchFamily="34" charset="-122"/>
                <a:cs typeface="Courier New" pitchFamily="34" charset="-120"/>
              </a:rPr>
              <a:t>AN:THR:Threat:02</a:t>
            </a:r>
            <a:endParaRPr lang="en-US" sz="1000" dirty="0"/>
          </a:p>
        </p:txBody>
      </p:sp>
      <p:sp>
        <p:nvSpPr>
          <p:cNvPr id="44" name="Text 42"/>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hand a partner a threat record they can act on without a phone call?</a:t>
            </a:r>
            <a:endParaRPr lang="en-US" sz="1500" dirty="0"/>
          </a:p>
        </p:txBody>
      </p:sp>
      <p:sp>
        <p:nvSpPr>
          <p:cNvPr id="45" name="Text 43"/>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what it brings</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aquatic environment is published with an aquatic segment beneath it, so a first maritime ground network is an enumeration and not a schema change.</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redesigning the model?</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threat record carries its target as an identifier a partner resolves, not as a sentence describing the affected system.</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Every threat names one element, so one query returns every threat against a control plane service, across every department that wrote one.</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the catalogue you keep today?</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03</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three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In the 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Seven decisions taken on Tuesday, and the gate agreed before the evidence.</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objection from Satellite Operations, and the element that answered it.</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rulings, three named owners, and one ordinal that is never renumbered.</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In the room · the proposal</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gate was agreed before any evidence was opened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Tuesday 04 August. Reston conference room 2, Kiruna on the link. The rule chose the set, not the other way round.</a:t>
            </a:r>
            <a:endParaRPr lang="en-US" sz="1600" dirty="0"/>
          </a:p>
        </p:txBody>
      </p:sp>
      <p:sp>
        <p:nvSpPr>
          <p:cNvPr id="6" name="Shape 4"/>
          <p:cNvSpPr/>
          <p:nvPr/>
        </p:nvSpPr>
        <p:spPr>
          <a:xfrm>
            <a:off x="2103120" y="2148840"/>
            <a:ext cx="7955280" cy="1143000"/>
          </a:xfrm>
          <a:prstGeom prst="roundRect">
            <a:avLst>
              <a:gd name="adj" fmla="val 6400"/>
            </a:avLst>
          </a:prstGeom>
          <a:solidFill>
            <a:srgbClr val="FDF6EC"/>
          </a:solidFill>
          <a:ln w="28575">
            <a:solidFill>
              <a:srgbClr val="C8791A"/>
            </a:solidFill>
            <a:prstDash val="solid"/>
          </a:ln>
        </p:spPr>
      </p:sp>
      <p:sp>
        <p:nvSpPr>
          <p:cNvPr id="7" name="Text 5"/>
          <p:cNvSpPr txBox="1"/>
          <p:nvPr/>
        </p:nvSpPr>
        <p:spPr>
          <a:xfrm>
            <a:off x="2468880" y="2331720"/>
            <a:ext cx="7223760" cy="402336"/>
          </a:xfrm>
          <a:prstGeom prst="rect">
            <a:avLst/>
          </a:prstGeom>
          <a:noFill/>
          <a:ln/>
        </p:spPr>
        <p:txBody>
          <a:bodyPr wrap="square" lIns="0" tIns="0" rIns="0" bIns="0" rtlCol="0" anchor="ctr"/>
          <a:lstStyle/>
          <a:p>
            <a:pPr algn="ctr" indent="0" marL="0">
              <a:buNone/>
            </a:pPr>
            <a:r>
              <a:rPr lang="en-US" sz="2100" b="1" dirty="0">
                <a:solidFill>
                  <a:srgbClr val="1B2430"/>
                </a:solidFill>
                <a:latin typeface="Cambria" pitchFamily="34" charset="0"/>
                <a:ea typeface="Cambria" pitchFamily="34" charset="-122"/>
                <a:cs typeface="Cambria" pitchFamily="34" charset="-120"/>
              </a:rPr>
              <a:t>Agree the method, then open the evidence</a:t>
            </a:r>
            <a:endParaRPr lang="en-US" sz="2100" dirty="0"/>
          </a:p>
        </p:txBody>
      </p:sp>
      <p:sp>
        <p:nvSpPr>
          <p:cNvPr id="8" name="Text 6"/>
          <p:cNvSpPr txBox="1"/>
          <p:nvPr/>
        </p:nvSpPr>
        <p:spPr>
          <a:xfrm>
            <a:off x="2468880" y="2807208"/>
            <a:ext cx="7223760" cy="365760"/>
          </a:xfrm>
          <a:prstGeom prst="rect">
            <a:avLst/>
          </a:prstGeom>
          <a:noFill/>
          <a:ln/>
        </p:spPr>
        <p:txBody>
          <a:bodyPr wrap="square" lIns="0" tIns="0" rIns="0" bIns="0" rtlCol="0" anchor="ctr"/>
          <a:lstStyle/>
          <a:p>
            <a:pPr algn="ctr" indent="0" marL="0">
              <a:buNone/>
            </a:pPr>
            <a:r>
              <a:rPr lang="en-US" sz="1300" dirty="0">
                <a:solidFill>
                  <a:srgbClr val="44505E"/>
                </a:solidFill>
                <a:latin typeface="Calibri" pitchFamily="34" charset="0"/>
                <a:ea typeface="Calibri" pitchFamily="34" charset="-122"/>
                <a:cs typeface="Calibri" pitchFamily="34" charset="-120"/>
              </a:rPr>
              <a:t>One working day. A threat enters only if it names exactly one element enumerated on Monday.</a:t>
            </a:r>
            <a:endParaRPr lang="en-US" sz="1300" dirty="0"/>
          </a:p>
        </p:txBody>
      </p:sp>
      <p:sp>
        <p:nvSpPr>
          <p:cNvPr id="9" name="Shape 7"/>
          <p:cNvSpPr/>
          <p:nvPr/>
        </p:nvSpPr>
        <p:spPr>
          <a:xfrm>
            <a:off x="2450592" y="3364992"/>
            <a:ext cx="0" cy="722376"/>
          </a:xfrm>
          <a:prstGeom prst="line">
            <a:avLst/>
          </a:prstGeom>
          <a:noFill/>
          <a:ln w="25400">
            <a:solidFill>
              <a:srgbClr val="DCE2E8"/>
            </a:solidFill>
            <a:prstDash val="solid"/>
            <a:tailEnd type="triangle"/>
          </a:ln>
        </p:spPr>
      </p:sp>
      <p:sp>
        <p:nvSpPr>
          <p:cNvPr id="10" name="Shape 8"/>
          <p:cNvSpPr/>
          <p:nvPr/>
        </p:nvSpPr>
        <p:spPr>
          <a:xfrm>
            <a:off x="868680" y="4160520"/>
            <a:ext cx="3273552" cy="1417320"/>
          </a:xfrm>
          <a:prstGeom prst="roundRect">
            <a:avLst>
              <a:gd name="adj" fmla="val 3871"/>
            </a:avLst>
          </a:prstGeom>
          <a:solidFill>
            <a:srgbClr val="FFFFFF"/>
          </a:solidFill>
          <a:ln w="22225">
            <a:solidFill>
              <a:srgbClr val="1C7293"/>
            </a:solidFill>
            <a:prstDash val="solid"/>
          </a:ln>
        </p:spPr>
      </p:sp>
      <p:sp>
        <p:nvSpPr>
          <p:cNvPr id="11" name="Text 9"/>
          <p:cNvSpPr txBox="1"/>
          <p:nvPr/>
        </p:nvSpPr>
        <p:spPr>
          <a:xfrm>
            <a:off x="109728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Security Operations</a:t>
            </a:r>
            <a:endParaRPr lang="en-US" sz="1450" dirty="0"/>
          </a:p>
        </p:txBody>
      </p:sp>
      <p:sp>
        <p:nvSpPr>
          <p:cNvPr id="12" name="Text 10"/>
          <p:cNvSpPr txBox="1"/>
          <p:nvPr/>
        </p:nvSpPr>
        <p:spPr>
          <a:xfrm>
            <a:off x="109728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Brought dozens of defensible open-source campaigns, and the objection that one day loses most of them.</a:t>
            </a:r>
            <a:endParaRPr lang="en-US" sz="1250" dirty="0"/>
          </a:p>
        </p:txBody>
      </p:sp>
      <p:sp>
        <p:nvSpPr>
          <p:cNvPr id="13" name="Shape 11"/>
          <p:cNvSpPr/>
          <p:nvPr/>
        </p:nvSpPr>
        <p:spPr>
          <a:xfrm>
            <a:off x="6016752" y="3364992"/>
            <a:ext cx="0" cy="722376"/>
          </a:xfrm>
          <a:prstGeom prst="line">
            <a:avLst/>
          </a:prstGeom>
          <a:noFill/>
          <a:ln w="25400">
            <a:solidFill>
              <a:srgbClr val="DCE2E8"/>
            </a:solidFill>
            <a:prstDash val="solid"/>
            <a:tailEnd type="triangle"/>
          </a:ln>
        </p:spPr>
      </p:sp>
      <p:sp>
        <p:nvSpPr>
          <p:cNvPr id="14" name="Shape 12"/>
          <p:cNvSpPr/>
          <p:nvPr/>
        </p:nvSpPr>
        <p:spPr>
          <a:xfrm>
            <a:off x="4434840" y="4160520"/>
            <a:ext cx="3273552" cy="1417320"/>
          </a:xfrm>
          <a:prstGeom prst="roundRect">
            <a:avLst>
              <a:gd name="adj" fmla="val 3871"/>
            </a:avLst>
          </a:prstGeom>
          <a:solidFill>
            <a:srgbClr val="FFFFFF"/>
          </a:solidFill>
          <a:ln w="22225">
            <a:solidFill>
              <a:srgbClr val="1C7293"/>
            </a:solidFill>
            <a:prstDash val="solid"/>
          </a:ln>
        </p:spPr>
      </p:sp>
      <p:sp>
        <p:nvSpPr>
          <p:cNvPr id="15" name="Text 13"/>
          <p:cNvSpPr txBox="1"/>
          <p:nvPr/>
        </p:nvSpPr>
        <p:spPr>
          <a:xfrm>
            <a:off x="466344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Satellite Operations</a:t>
            </a:r>
            <a:endParaRPr lang="en-US" sz="1450" dirty="0"/>
          </a:p>
        </p:txBody>
      </p:sp>
      <p:sp>
        <p:nvSpPr>
          <p:cNvPr id="16" name="Text 14"/>
          <p:cNvSpPr txBox="1"/>
          <p:nvPr/>
        </p:nvSpPr>
        <p:spPr>
          <a:xfrm>
            <a:off x="466344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Agreed to the small set on the condition that what was left out is recorded.</a:t>
            </a:r>
            <a:endParaRPr lang="en-US" sz="1250" dirty="0"/>
          </a:p>
        </p:txBody>
      </p:sp>
      <p:sp>
        <p:nvSpPr>
          <p:cNvPr id="17" name="Shape 15"/>
          <p:cNvSpPr/>
          <p:nvPr/>
        </p:nvSpPr>
        <p:spPr>
          <a:xfrm>
            <a:off x="9582912" y="3364992"/>
            <a:ext cx="0" cy="722376"/>
          </a:xfrm>
          <a:prstGeom prst="line">
            <a:avLst/>
          </a:prstGeom>
          <a:noFill/>
          <a:ln w="25400">
            <a:solidFill>
              <a:srgbClr val="DCE2E8"/>
            </a:solidFill>
            <a:prstDash val="solid"/>
            <a:tailEnd type="triangle"/>
          </a:ln>
        </p:spPr>
      </p:sp>
      <p:sp>
        <p:nvSpPr>
          <p:cNvPr id="18" name="Shape 16"/>
          <p:cNvSpPr/>
          <p:nvPr/>
        </p:nvSpPr>
        <p:spPr>
          <a:xfrm>
            <a:off x="8001000" y="4160520"/>
            <a:ext cx="3273552" cy="1417320"/>
          </a:xfrm>
          <a:prstGeom prst="roundRect">
            <a:avLst>
              <a:gd name="adj" fmla="val 3871"/>
            </a:avLst>
          </a:prstGeom>
          <a:solidFill>
            <a:srgbClr val="FFFFFF"/>
          </a:solidFill>
          <a:ln w="22225">
            <a:solidFill>
              <a:srgbClr val="1C7293"/>
            </a:solidFill>
            <a:prstDash val="solid"/>
          </a:ln>
        </p:spPr>
      </p:sp>
      <p:sp>
        <p:nvSpPr>
          <p:cNvPr id="19" name="Text 17"/>
          <p:cNvSpPr txBox="1"/>
          <p:nvPr/>
        </p:nvSpPr>
        <p:spPr>
          <a:xfrm>
            <a:off x="822960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Design and Engineering</a:t>
            </a:r>
            <a:endParaRPr lang="en-US" sz="1450" dirty="0"/>
          </a:p>
        </p:txBody>
      </p:sp>
      <p:sp>
        <p:nvSpPr>
          <p:cNvPr id="20" name="Text 18"/>
          <p:cNvSpPr txBox="1"/>
          <p:nvPr/>
        </p:nvSpPr>
        <p:spPr>
          <a:xfrm>
            <a:off x="822960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why three departments had to sit through it rather than one writing the catalogue.</a:t>
            </a:r>
            <a:endParaRPr lang="en-US" sz="12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method be agreed before the evidence is opened, in a room that wants to start?</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In the room · the resistance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objection Satellite Operations raised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Threat 01 is misuse of valid command authority. His controllers are the people that describes, and he said so.</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This reads as an accusation against my team</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What is the threat actually against?</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of a telecommand issued with entirely valid credentials.</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1C7293"/>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1C7293"/>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Not the person</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The controller holding the authority is who the measure has to protect, not who it watches.</a:t>
            </a:r>
            <a:endParaRPr lang="en-US" sz="1250" dirty="0"/>
          </a:p>
        </p:txBody>
      </p:sp>
      <p:sp>
        <p:nvSpPr>
          <p:cNvPr id="18" name="Shape 16"/>
          <p:cNvSpPr/>
          <p:nvPr/>
        </p:nvSpPr>
        <p:spPr>
          <a:xfrm>
            <a:off x="7452360" y="5065776"/>
            <a:ext cx="320040" cy="0"/>
          </a:xfrm>
          <a:prstGeom prst="line">
            <a:avLst/>
          </a:prstGeom>
          <a:noFill/>
          <a:ln w="25400">
            <a:solidFill>
              <a:srgbClr val="C8791A"/>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C8791A"/>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C8791A"/>
                </a:solidFill>
                <a:latin typeface="Calibri" pitchFamily="34" charset="0"/>
                <a:ea typeface="Calibri" pitchFamily="34" charset="-122"/>
                <a:cs typeface="Calibri" pitchFamily="34" charset="-120"/>
              </a:rPr>
              <a:t>The authority</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 model that cannot describe misuse of a valid credential cannot protect the operator who is impersonated.</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threat be written against an authority rather than against the people holding it?</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room · the ruling</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What settled it, who owns it, what was carried forward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 ruling names an owner. An ordinal issued once is never renumbered, whatever it would do to a tidy document.</a:t>
            </a:r>
            <a:endParaRPr lang="en-US" sz="1600" dirty="0"/>
          </a:p>
        </p:txBody>
      </p:sp>
      <p:sp>
        <p:nvSpPr>
          <p:cNvPr id="6" name="Text 4"/>
          <p:cNvSpPr txBox="1"/>
          <p:nvPr/>
        </p:nvSpPr>
        <p:spPr>
          <a:xfrm>
            <a:off x="777240" y="2084832"/>
            <a:ext cx="435620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RULING</a:t>
            </a:r>
            <a:endParaRPr lang="en-US" sz="1100" dirty="0"/>
          </a:p>
        </p:txBody>
      </p:sp>
      <p:sp>
        <p:nvSpPr>
          <p:cNvPr id="7" name="Text 5"/>
          <p:cNvSpPr txBox="1"/>
          <p:nvPr/>
        </p:nvSpPr>
        <p:spPr>
          <a:xfrm>
            <a:off x="5270602" y="2084832"/>
            <a:ext cx="2644445"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OWNER</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CARRIED FORWARD</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Four threats pass the gate on the telecommand path</a:t>
            </a:r>
            <a:endParaRPr lang="en-US" sz="1300" dirty="0"/>
          </a:p>
        </p:txBody>
      </p:sp>
      <p:sp>
        <p:nvSpPr>
          <p:cNvPr id="11" name="Text 9"/>
          <p:cNvSpPr txBox="1"/>
          <p:nvPr/>
        </p:nvSpPr>
        <p:spPr>
          <a:xfrm>
            <a:off x="5270602" y="2468880"/>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 Center</a:t>
            </a:r>
            <a:endParaRPr lang="en-US" sz="130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rest held in the open-source register</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Ordinals are register-issued and never renumbered</a:t>
            </a:r>
            <a:endParaRPr lang="en-US" sz="1300" dirty="0"/>
          </a:p>
        </p:txBody>
      </p:sp>
      <p:sp>
        <p:nvSpPr>
          <p:cNvPr id="15" name="Text 13"/>
          <p:cNvSpPr txBox="1"/>
          <p:nvPr/>
        </p:nvSpPr>
        <p:spPr>
          <a:xfrm>
            <a:off x="5270602" y="3035808"/>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 Center</a:t>
            </a:r>
            <a:endParaRPr lang="en-US" sz="130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gaps are the threats that failed the gate</a:t>
            </a:r>
            <a:endParaRPr lang="en-US" sz="1300" dirty="0"/>
          </a:p>
        </p:txBody>
      </p:sp>
      <p:sp>
        <p:nvSpPr>
          <p:cNvPr id="17" name="Text 15"/>
          <p:cNvSpPr txBox="1"/>
          <p:nvPr/>
        </p:nvSpPr>
        <p:spPr>
          <a:xfrm>
            <a:off x="777240" y="3602736"/>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Threat 01 targets the authority, not the operator</a:t>
            </a:r>
            <a:endParaRPr lang="en-US" sz="1300" dirty="0"/>
          </a:p>
        </p:txBody>
      </p:sp>
      <p:sp>
        <p:nvSpPr>
          <p:cNvPr id="18" name="Text 16"/>
          <p:cNvSpPr txBox="1"/>
          <p:nvPr/>
        </p:nvSpPr>
        <p:spPr>
          <a:xfrm>
            <a:off x="5270602" y="3602736"/>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Satellite Operations</a:t>
            </a:r>
            <a:endParaRPr lang="en-US" sz="130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recorded condition goes to the Day 5 measure</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gate every later function inherits: the target of exploitation names exactly one element enumerated on Day 1.</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show a reviewer why a threat was excluded, with the reason against it?</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judgment</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writes the threat against the authority rather than the person holding it, so the resulting control protects the operator who gets impersonated.</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An ordinal is issued once by the register and never renumbered, so the same number carries the scenario from threat to attack path to signature to measure.</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across four separate documents?</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department's objection is recorded with an owner and a date it returns, so a condition attached on Tuesday is answerable on Friday.</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organization do that without a mandate behind it?</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04</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four</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Real world tools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threat as a MISP event, tagged meteorstorm:AN=AN-THR.</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Its TOE and its source recorded as attributes, not prose.</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same entry resolving to its one target in Maltego.</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event, tagged meteorstorm:AN=AN-THR</a:t>
            </a:r>
            <a:endParaRPr lang="en-US" sz="3200" dirty="0"/>
          </a:p>
        </p:txBody>
      </p:sp>
      <p:sp>
        <p:nvSpPr>
          <p:cNvPr id="5" name="Shape 3"/>
          <p:cNvSpPr/>
          <p:nvPr/>
        </p:nvSpPr>
        <p:spPr>
          <a:xfrm>
            <a:off x="5385816" y="1819656"/>
            <a:ext cx="6190488" cy="3566160"/>
          </a:xfrm>
          <a:prstGeom prst="rect">
            <a:avLst/>
          </a:prstGeom>
          <a:solidFill>
            <a:srgbClr val="FFFFFF"/>
          </a:solidFill>
          <a:ln w="12700">
            <a:solidFill>
              <a:srgbClr val="DCE2E8"/>
            </a:solidFill>
            <a:prstDash val="solid"/>
          </a:ln>
        </p:spPr>
      </p:sp>
      <p:pic>
        <p:nvPicPr>
          <p:cNvPr id="6" name="Image 0" descr="figures/cap-m2-misp-event.png">    </p:cNvPr>
          <p:cNvPicPr>
            <a:picLocks noChangeAspect="1"/>
          </p:cNvPicPr>
          <p:nvPr/>
        </p:nvPicPr>
        <p:blipFill>
          <a:blip r:embed="rId1"/>
          <a:srcRect l="0" r="0" t="0" b="0"/>
          <a:stretch/>
        </p:blipFill>
        <p:spPr>
          <a:xfrm>
            <a:off x="5440680" y="1874520"/>
            <a:ext cx="6080760" cy="3456432"/>
          </a:xfrm>
          <a:prstGeom prst="rect">
            <a:avLst/>
          </a:prstGeom>
        </p:spPr>
      </p:pic>
      <p:sp>
        <p:nvSpPr>
          <p:cNvPr id="7" name="Text 4"/>
          <p:cNvSpPr txBox="1"/>
          <p:nvPr/>
        </p:nvSpPr>
        <p:spPr>
          <a:xfrm>
            <a:off x="5440680" y="5440680"/>
            <a:ext cx="6080760" cy="402336"/>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MISP 2.5.45, 2026-09-15. Event 28, AN:THR:Threat:00.</a:t>
            </a:r>
            <a:endParaRPr lang="en-US" sz="1100" dirty="0"/>
          </a:p>
        </p:txBody>
      </p:sp>
      <p:sp>
        <p:nvSpPr>
          <p:cNvPr id="8" name="Text 5"/>
          <p:cNvSpPr txBox="1"/>
          <p:nvPr/>
        </p:nvSpPr>
        <p:spPr>
          <a:xfrm>
            <a:off x="777240" y="2103120"/>
            <a:ext cx="4343400" cy="1005840"/>
          </a:xfrm>
          <a:prstGeom prst="rect">
            <a:avLst/>
          </a:prstGeom>
          <a:noFill/>
          <a:ln/>
        </p:spPr>
        <p:txBody>
          <a:bodyPr wrap="square" lIns="0" tIns="0" rIns="0" bIns="0" rtlCol="0" anchor="ctr"/>
          <a:lstStyle/>
          <a:p>
            <a:pPr indent="0" marL="0">
              <a:buNone/>
            </a:pPr>
            <a:r>
              <a:rPr lang="en-US" sz="2100" b="1" dirty="0">
                <a:solidFill>
                  <a:srgbClr val="1B2430"/>
                </a:solidFill>
                <a:latin typeface="Cambria" pitchFamily="34" charset="0"/>
                <a:ea typeface="Cambria" pitchFamily="34" charset="-122"/>
                <a:cs typeface="Cambria" pitchFamily="34" charset="-120"/>
              </a:rPr>
              <a:t>The analytic value is a tag. The target of exploitation is an attribute.</a:t>
            </a:r>
            <a:endParaRPr lang="en-US" sz="2100" dirty="0"/>
          </a:p>
        </p:txBody>
      </p:sp>
      <p:sp>
        <p:nvSpPr>
          <p:cNvPr id="9" name="Shape 6"/>
          <p:cNvSpPr/>
          <p:nvPr/>
        </p:nvSpPr>
        <p:spPr>
          <a:xfrm>
            <a:off x="777240" y="3310128"/>
            <a:ext cx="420624" cy="420624"/>
          </a:xfrm>
          <a:prstGeom prst="ellipse">
            <a:avLst/>
          </a:prstGeom>
          <a:solidFill>
            <a:srgbClr val="FFFFFF"/>
          </a:solidFill>
          <a:ln w="28575">
            <a:solidFill>
              <a:srgbClr val="C8791A"/>
            </a:solidFill>
            <a:prstDash val="solid"/>
          </a:ln>
        </p:spPr>
      </p:sp>
      <p:sp>
        <p:nvSpPr>
          <p:cNvPr id="10" name="Text 7"/>
          <p:cNvSpPr txBox="1"/>
          <p:nvPr/>
        </p:nvSpPr>
        <p:spPr>
          <a:xfrm>
            <a:off x="777240" y="3310128"/>
            <a:ext cx="420624" cy="420624"/>
          </a:xfrm>
          <a:prstGeom prst="rect">
            <a:avLst/>
          </a:prstGeom>
          <a:noFill/>
          <a:ln/>
        </p:spPr>
        <p:txBody>
          <a:bodyPr wrap="square" lIns="0" tIns="0" rIns="0" bIns="0" rtlCol="0" anchor="ctr"/>
          <a:lstStyle/>
          <a:p>
            <a:pPr algn="ctr" indent="0" marL="0">
              <a:buNone/>
            </a:pPr>
            <a:r>
              <a:rPr lang="en-US" sz="1400" b="1" dirty="0">
                <a:solidFill>
                  <a:srgbClr val="C8791A"/>
                </a:solidFill>
                <a:latin typeface="Cambria" pitchFamily="34" charset="0"/>
                <a:ea typeface="Cambria" pitchFamily="34" charset="-122"/>
                <a:cs typeface="Cambria" pitchFamily="34" charset="-120"/>
              </a:rPr>
              <a:t>1</a:t>
            </a:r>
            <a:endParaRPr lang="en-US" sz="1400" dirty="0"/>
          </a:p>
        </p:txBody>
      </p:sp>
      <p:sp>
        <p:nvSpPr>
          <p:cNvPr id="11" name="Text 8"/>
          <p:cNvSpPr txBox="1"/>
          <p:nvPr/>
        </p:nvSpPr>
        <p:spPr>
          <a:xfrm>
            <a:off x="1325880" y="3319272"/>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Tags: AN-THR, and the layers of the element it targets.</a:t>
            </a:r>
            <a:endParaRPr lang="en-US" sz="1300" dirty="0"/>
          </a:p>
        </p:txBody>
      </p:sp>
      <p:sp>
        <p:nvSpPr>
          <p:cNvPr id="12" name="Shape 9"/>
          <p:cNvSpPr/>
          <p:nvPr/>
        </p:nvSpPr>
        <p:spPr>
          <a:xfrm>
            <a:off x="777240" y="4059936"/>
            <a:ext cx="420624" cy="420624"/>
          </a:xfrm>
          <a:prstGeom prst="ellipse">
            <a:avLst/>
          </a:prstGeom>
          <a:solidFill>
            <a:srgbClr val="FFFFFF"/>
          </a:solidFill>
          <a:ln w="28575">
            <a:solidFill>
              <a:srgbClr val="1C7293"/>
            </a:solidFill>
            <a:prstDash val="solid"/>
          </a:ln>
        </p:spPr>
      </p:sp>
      <p:sp>
        <p:nvSpPr>
          <p:cNvPr id="13" name="Text 10"/>
          <p:cNvSpPr txBox="1"/>
          <p:nvPr/>
        </p:nvSpPr>
        <p:spPr>
          <a:xfrm>
            <a:off x="777240" y="4059936"/>
            <a:ext cx="420624" cy="420624"/>
          </a:xfrm>
          <a:prstGeom prst="rect">
            <a:avLst/>
          </a:prstGeom>
          <a:noFill/>
          <a:ln/>
        </p:spPr>
        <p:txBody>
          <a:bodyPr wrap="square" lIns="0" tIns="0" rIns="0" bIns="0" rtlCol="0" anchor="ctr"/>
          <a:lstStyle/>
          <a:p>
            <a:pPr algn="ctr" indent="0" marL="0">
              <a:buNone/>
            </a:pPr>
            <a:r>
              <a:rPr lang="en-US" sz="1400" b="1" dirty="0">
                <a:solidFill>
                  <a:srgbClr val="1C7293"/>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25880" y="4069080"/>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Attributes: the ETEN, the target of exploitation, the source.</a:t>
            </a:r>
            <a:endParaRPr lang="en-US" sz="1300" dirty="0"/>
          </a:p>
        </p:txBody>
      </p:sp>
      <p:sp>
        <p:nvSpPr>
          <p:cNvPr id="15" name="Shape 12"/>
          <p:cNvSpPr/>
          <p:nvPr/>
        </p:nvSpPr>
        <p:spPr>
          <a:xfrm>
            <a:off x="777240" y="4809744"/>
            <a:ext cx="420624" cy="420624"/>
          </a:xfrm>
          <a:prstGeom prst="ellipse">
            <a:avLst/>
          </a:prstGeom>
          <a:solidFill>
            <a:srgbClr val="FFFFFF"/>
          </a:solidFill>
          <a:ln w="28575">
            <a:solidFill>
              <a:srgbClr val="2E7D5B"/>
            </a:solidFill>
            <a:prstDash val="solid"/>
          </a:ln>
        </p:spPr>
      </p:sp>
      <p:sp>
        <p:nvSpPr>
          <p:cNvPr id="16" name="Text 13"/>
          <p:cNvSpPr txBox="1"/>
          <p:nvPr/>
        </p:nvSpPr>
        <p:spPr>
          <a:xfrm>
            <a:off x="777240" y="4809744"/>
            <a:ext cx="420624" cy="420624"/>
          </a:xfrm>
          <a:prstGeom prst="rect">
            <a:avLst/>
          </a:prstGeom>
          <a:noFill/>
          <a:ln/>
        </p:spPr>
        <p:txBody>
          <a:bodyPr wrap="square" lIns="0" tIns="0" rIns="0" bIns="0" rtlCol="0" anchor="ctr"/>
          <a:lstStyle/>
          <a:p>
            <a:pPr algn="ctr" indent="0" marL="0">
              <a:buNone/>
            </a:pPr>
            <a:r>
              <a:rPr lang="en-US" sz="1400" b="1" dirty="0">
                <a:solidFill>
                  <a:srgbClr val="2E7D5B"/>
                </a:solidFill>
                <a:latin typeface="Cambria" pitchFamily="34" charset="0"/>
                <a:ea typeface="Cambria" pitchFamily="34" charset="-122"/>
                <a:cs typeface="Cambria" pitchFamily="34" charset="-120"/>
              </a:rPr>
              <a:t>3</a:t>
            </a:r>
            <a:endParaRPr lang="en-US" sz="1400" dirty="0"/>
          </a:p>
        </p:txBody>
      </p:sp>
      <p:sp>
        <p:nvSpPr>
          <p:cNvPr id="17" name="Text 14"/>
          <p:cNvSpPr txBox="1"/>
          <p:nvPr/>
        </p:nvSpPr>
        <p:spPr>
          <a:xfrm>
            <a:off x="1325880" y="4818888"/>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Machine to machine, no vocabulary agreement needed first.</a:t>
            </a:r>
            <a:endParaRPr lang="en-US" sz="1300" dirty="0"/>
          </a:p>
        </p:txBody>
      </p:sp>
      <p:sp>
        <p:nvSpPr>
          <p:cNvPr id="18" name="Text 15"/>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are you allowed to run MISP here, and if not, could your platform take the taxonomy file?</a:t>
            </a:r>
            <a:endParaRPr lang="en-US" sz="1500" dirty="0"/>
          </a:p>
        </p:txBody>
      </p:sp>
      <p:sp>
        <p:nvSpPr>
          <p:cNvPr id="19" name="Text 16"/>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AN:THR:Threat:00 resolves to one element, not a set</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One entity, one target link, one element. Target (TOE) is a property.</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2-maltego-new.png">    </p:cNvPr>
          <p:cNvPicPr>
            <a:picLocks noChangeAspect="1"/>
          </p:cNvPicPr>
          <p:nvPr/>
        </p:nvPicPr>
        <p:blipFill>
          <a:blip r:embed="rId1"/>
          <a:stretch>
            <a:fillRect/>
          </a:stretch>
        </p:blipFill>
        <p:spPr>
          <a:xfrm>
            <a:off x="2527449" y="2395728"/>
            <a:ext cx="7198062" cy="3127248"/>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Maltego Graph 4.11.2 with the Maltego for Space pack, 2026-09-15. AN:THR:Threat:00 selected; graph and Property View from one screen.</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threat catalogue be queried by element today, or does somebody read it?</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adoption</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taxonomy is published openly as a MISP taxonomy file, so a partner's threat record arrives readable and there is no translation layer to build.</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analytic tag separates the threat from the path, the signature and the measure, so three people work the same scenario without overwriting each other.</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in the tooling you already run?</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threat is one of the element types the Space Information Sharing and Analysis Center approves for sharing, so a confirmed entry can leave the building.</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a bilateral format agreement?</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chain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Link two names an element that already exists</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AN:THR:Threat:00 names SVC:CP:Control Plane:09 as its TOE. The three links after it inherit that element.</a:t>
            </a:r>
            <a:endParaRPr lang="en-US" sz="1600" dirty="0"/>
          </a:p>
        </p:txBody>
      </p:sp>
      <p:sp>
        <p:nvSpPr>
          <p:cNvPr id="6" name="Shape 4"/>
          <p:cNvSpPr/>
          <p:nvPr/>
        </p:nvSpPr>
        <p:spPr>
          <a:xfrm>
            <a:off x="832104" y="2240280"/>
            <a:ext cx="1938528" cy="1371600"/>
          </a:xfrm>
          <a:prstGeom prst="roundRect">
            <a:avLst>
              <a:gd name="adj" fmla="val 4000"/>
            </a:avLst>
          </a:prstGeom>
          <a:solidFill>
            <a:srgbClr val="FFFFFF"/>
          </a:solidFill>
          <a:ln w="15875">
            <a:solidFill>
              <a:srgbClr val="DCE2E8"/>
            </a:solidFill>
            <a:prstDash val="solid"/>
          </a:ln>
        </p:spPr>
      </p:sp>
      <p:sp>
        <p:nvSpPr>
          <p:cNvPr id="7" name="Text 5"/>
          <p:cNvSpPr txBox="1"/>
          <p:nvPr/>
        </p:nvSpPr>
        <p:spPr>
          <a:xfrm>
            <a:off x="996696"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ELEMENT</a:t>
            </a:r>
            <a:endParaRPr lang="en-US" sz="1100" dirty="0"/>
          </a:p>
        </p:txBody>
      </p:sp>
      <p:sp>
        <p:nvSpPr>
          <p:cNvPr id="8" name="Text 6"/>
          <p:cNvSpPr txBox="1"/>
          <p:nvPr/>
        </p:nvSpPr>
        <p:spPr>
          <a:xfrm>
            <a:off x="996696"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enumerated part of the platform, with its parents</a:t>
            </a:r>
            <a:endParaRPr lang="en-US" sz="1300" dirty="0"/>
          </a:p>
        </p:txBody>
      </p:sp>
      <p:sp>
        <p:nvSpPr>
          <p:cNvPr id="9" name="Shape 7"/>
          <p:cNvSpPr/>
          <p:nvPr/>
        </p:nvSpPr>
        <p:spPr>
          <a:xfrm>
            <a:off x="2779776" y="2926080"/>
            <a:ext cx="182880" cy="0"/>
          </a:xfrm>
          <a:prstGeom prst="line">
            <a:avLst/>
          </a:prstGeom>
          <a:noFill/>
          <a:ln w="25400">
            <a:solidFill>
              <a:srgbClr val="7C8794"/>
            </a:solidFill>
            <a:prstDash val="solid"/>
            <a:tailEnd type="triangle"/>
          </a:ln>
        </p:spPr>
      </p:sp>
      <p:sp>
        <p:nvSpPr>
          <p:cNvPr id="10" name="Shape 8"/>
          <p:cNvSpPr/>
          <p:nvPr/>
        </p:nvSpPr>
        <p:spPr>
          <a:xfrm>
            <a:off x="1801368" y="3657600"/>
            <a:ext cx="0" cy="457200"/>
          </a:xfrm>
          <a:prstGeom prst="line">
            <a:avLst/>
          </a:prstGeom>
          <a:noFill/>
          <a:ln w="25400">
            <a:solidFill>
              <a:srgbClr val="DCE2E8"/>
            </a:solidFill>
            <a:prstDash val="solid"/>
            <a:tailEnd type="triangle"/>
          </a:ln>
        </p:spPr>
      </p:sp>
      <p:sp>
        <p:nvSpPr>
          <p:cNvPr id="11" name="Shape 9"/>
          <p:cNvSpPr/>
          <p:nvPr/>
        </p:nvSpPr>
        <p:spPr>
          <a:xfrm>
            <a:off x="2971800" y="2240280"/>
            <a:ext cx="1938528" cy="1371600"/>
          </a:xfrm>
          <a:prstGeom prst="roundRect">
            <a:avLst>
              <a:gd name="adj" fmla="val 4000"/>
            </a:avLst>
          </a:prstGeom>
          <a:solidFill>
            <a:srgbClr val="FDF6EC"/>
          </a:solidFill>
          <a:ln w="25400">
            <a:solidFill>
              <a:srgbClr val="C8791A"/>
            </a:solidFill>
            <a:prstDash val="solid"/>
          </a:ln>
        </p:spPr>
      </p:sp>
      <p:sp>
        <p:nvSpPr>
          <p:cNvPr id="12" name="Text 10"/>
          <p:cNvSpPr txBox="1"/>
          <p:nvPr/>
        </p:nvSpPr>
        <p:spPr>
          <a:xfrm>
            <a:off x="3136392" y="2386584"/>
            <a:ext cx="1636776" cy="274320"/>
          </a:xfrm>
          <a:prstGeom prst="rect">
            <a:avLst/>
          </a:prstGeom>
          <a:noFill/>
          <a:ln/>
        </p:spPr>
        <p:txBody>
          <a:bodyPr wrap="square" lIns="0" tIns="0" rIns="0" bIns="0" rtlCol="0" anchor="ctr"/>
          <a:lstStyle/>
          <a:p>
            <a:pPr indent="0" marL="0">
              <a:buNone/>
            </a:pPr>
            <a:r>
              <a:rPr lang="en-US" sz="1100" b="1" spc="120" kern="0" dirty="0">
                <a:solidFill>
                  <a:srgbClr val="C8791A"/>
                </a:solidFill>
                <a:latin typeface="Calibri" pitchFamily="34" charset="0"/>
                <a:ea typeface="Calibri" pitchFamily="34" charset="-122"/>
                <a:cs typeface="Calibri" pitchFamily="34" charset="-120"/>
              </a:rPr>
              <a:t>THREAT</a:t>
            </a:r>
            <a:endParaRPr lang="en-US" sz="1100" dirty="0"/>
          </a:p>
        </p:txBody>
      </p:sp>
      <p:sp>
        <p:nvSpPr>
          <p:cNvPr id="13" name="Text 11"/>
          <p:cNvSpPr txBox="1"/>
          <p:nvPr/>
        </p:nvSpPr>
        <p:spPr>
          <a:xfrm>
            <a:off x="3136392"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Names that element as the thing it would attack</a:t>
            </a:r>
            <a:endParaRPr lang="en-US" sz="1300" dirty="0"/>
          </a:p>
        </p:txBody>
      </p:sp>
      <p:sp>
        <p:nvSpPr>
          <p:cNvPr id="14" name="Shape 12"/>
          <p:cNvSpPr/>
          <p:nvPr/>
        </p:nvSpPr>
        <p:spPr>
          <a:xfrm>
            <a:off x="4919472" y="2926080"/>
            <a:ext cx="182880" cy="0"/>
          </a:xfrm>
          <a:prstGeom prst="line">
            <a:avLst/>
          </a:prstGeom>
          <a:noFill/>
          <a:ln w="25400">
            <a:solidFill>
              <a:srgbClr val="7C8794"/>
            </a:solidFill>
            <a:prstDash val="solid"/>
            <a:tailEnd type="triangle"/>
          </a:ln>
        </p:spPr>
      </p:sp>
      <p:sp>
        <p:nvSpPr>
          <p:cNvPr id="15" name="Shape 13"/>
          <p:cNvSpPr/>
          <p:nvPr/>
        </p:nvSpPr>
        <p:spPr>
          <a:xfrm>
            <a:off x="3941064" y="3657600"/>
            <a:ext cx="0" cy="457200"/>
          </a:xfrm>
          <a:prstGeom prst="line">
            <a:avLst/>
          </a:prstGeom>
          <a:noFill/>
          <a:ln w="25400">
            <a:solidFill>
              <a:srgbClr val="DCE2E8"/>
            </a:solidFill>
            <a:prstDash val="solid"/>
            <a:tailEnd type="triangle"/>
          </a:ln>
        </p:spPr>
      </p:sp>
      <p:sp>
        <p:nvSpPr>
          <p:cNvPr id="16" name="Shape 14"/>
          <p:cNvSpPr/>
          <p:nvPr/>
        </p:nvSpPr>
        <p:spPr>
          <a:xfrm>
            <a:off x="5111496" y="2240280"/>
            <a:ext cx="1938528" cy="1371600"/>
          </a:xfrm>
          <a:prstGeom prst="roundRect">
            <a:avLst>
              <a:gd name="adj" fmla="val 4000"/>
            </a:avLst>
          </a:prstGeom>
          <a:solidFill>
            <a:srgbClr val="FFFFFF"/>
          </a:solidFill>
          <a:ln w="15875">
            <a:solidFill>
              <a:srgbClr val="DCE2E8"/>
            </a:solidFill>
            <a:prstDash val="solid"/>
          </a:ln>
        </p:spPr>
      </p:sp>
      <p:sp>
        <p:nvSpPr>
          <p:cNvPr id="17" name="Text 15"/>
          <p:cNvSpPr txBox="1"/>
          <p:nvPr/>
        </p:nvSpPr>
        <p:spPr>
          <a:xfrm>
            <a:off x="5276088"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ATTACK PATH</a:t>
            </a:r>
            <a:endParaRPr lang="en-US" sz="1100" dirty="0"/>
          </a:p>
        </p:txBody>
      </p:sp>
      <p:sp>
        <p:nvSpPr>
          <p:cNvPr id="18" name="Text 16"/>
          <p:cNvSpPr txBox="1"/>
          <p:nvPr/>
        </p:nvSpPr>
        <p:spPr>
          <a:xfrm>
            <a:off x="5276088"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route to it, and the sources each step needs</a:t>
            </a:r>
            <a:endParaRPr lang="en-US" sz="1300" dirty="0"/>
          </a:p>
        </p:txBody>
      </p:sp>
      <p:sp>
        <p:nvSpPr>
          <p:cNvPr id="19" name="Shape 17"/>
          <p:cNvSpPr/>
          <p:nvPr/>
        </p:nvSpPr>
        <p:spPr>
          <a:xfrm>
            <a:off x="7059168" y="2926080"/>
            <a:ext cx="182880" cy="0"/>
          </a:xfrm>
          <a:prstGeom prst="line">
            <a:avLst/>
          </a:prstGeom>
          <a:noFill/>
          <a:ln w="25400">
            <a:solidFill>
              <a:srgbClr val="7C8794"/>
            </a:solidFill>
            <a:prstDash val="solid"/>
            <a:tailEnd type="triangle"/>
          </a:ln>
        </p:spPr>
      </p:sp>
      <p:sp>
        <p:nvSpPr>
          <p:cNvPr id="20" name="Shape 18"/>
          <p:cNvSpPr/>
          <p:nvPr/>
        </p:nvSpPr>
        <p:spPr>
          <a:xfrm>
            <a:off x="6080760" y="3657600"/>
            <a:ext cx="0" cy="457200"/>
          </a:xfrm>
          <a:prstGeom prst="line">
            <a:avLst/>
          </a:prstGeom>
          <a:noFill/>
          <a:ln w="25400">
            <a:solidFill>
              <a:srgbClr val="DCE2E8"/>
            </a:solidFill>
            <a:prstDash val="solid"/>
            <a:tailEnd type="triangle"/>
          </a:ln>
        </p:spPr>
      </p:sp>
      <p:sp>
        <p:nvSpPr>
          <p:cNvPr id="21" name="Shape 19"/>
          <p:cNvSpPr/>
          <p:nvPr/>
        </p:nvSpPr>
        <p:spPr>
          <a:xfrm>
            <a:off x="7251192" y="2240280"/>
            <a:ext cx="1938528" cy="1371600"/>
          </a:xfrm>
          <a:prstGeom prst="roundRect">
            <a:avLst>
              <a:gd name="adj" fmla="val 4000"/>
            </a:avLst>
          </a:prstGeom>
          <a:solidFill>
            <a:srgbClr val="FFFFFF"/>
          </a:solidFill>
          <a:ln w="15875">
            <a:solidFill>
              <a:srgbClr val="DCE2E8"/>
            </a:solidFill>
            <a:prstDash val="solid"/>
          </a:ln>
        </p:spPr>
      </p:sp>
      <p:sp>
        <p:nvSpPr>
          <p:cNvPr id="22" name="Text 20"/>
          <p:cNvSpPr txBox="1"/>
          <p:nvPr/>
        </p:nvSpPr>
        <p:spPr>
          <a:xfrm>
            <a:off x="7415784"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DETECTION</a:t>
            </a:r>
            <a:endParaRPr lang="en-US" sz="1100" dirty="0"/>
          </a:p>
        </p:txBody>
      </p:sp>
      <p:sp>
        <p:nvSpPr>
          <p:cNvPr id="23" name="Text 21"/>
          <p:cNvSpPr txBox="1"/>
          <p:nvPr/>
        </p:nvSpPr>
        <p:spPr>
          <a:xfrm>
            <a:off x="7415784"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signature per attack path, on that element, and its playbook</a:t>
            </a:r>
            <a:endParaRPr lang="en-US" sz="1300" dirty="0"/>
          </a:p>
        </p:txBody>
      </p:sp>
      <p:sp>
        <p:nvSpPr>
          <p:cNvPr id="24" name="Shape 22"/>
          <p:cNvSpPr/>
          <p:nvPr/>
        </p:nvSpPr>
        <p:spPr>
          <a:xfrm>
            <a:off x="9198864" y="2926080"/>
            <a:ext cx="182880" cy="0"/>
          </a:xfrm>
          <a:prstGeom prst="line">
            <a:avLst/>
          </a:prstGeom>
          <a:noFill/>
          <a:ln w="25400">
            <a:solidFill>
              <a:srgbClr val="7C8794"/>
            </a:solidFill>
            <a:prstDash val="solid"/>
            <a:tailEnd type="triangle"/>
          </a:ln>
        </p:spPr>
      </p:sp>
      <p:sp>
        <p:nvSpPr>
          <p:cNvPr id="25" name="Shape 23"/>
          <p:cNvSpPr/>
          <p:nvPr/>
        </p:nvSpPr>
        <p:spPr>
          <a:xfrm>
            <a:off x="8220456" y="3657600"/>
            <a:ext cx="0" cy="457200"/>
          </a:xfrm>
          <a:prstGeom prst="line">
            <a:avLst/>
          </a:prstGeom>
          <a:noFill/>
          <a:ln w="25400">
            <a:solidFill>
              <a:srgbClr val="DCE2E8"/>
            </a:solidFill>
            <a:prstDash val="solid"/>
            <a:tailEnd type="triangle"/>
          </a:ln>
        </p:spPr>
      </p:sp>
      <p:sp>
        <p:nvSpPr>
          <p:cNvPr id="26" name="Shape 24"/>
          <p:cNvSpPr/>
          <p:nvPr/>
        </p:nvSpPr>
        <p:spPr>
          <a:xfrm>
            <a:off x="9390888" y="2240280"/>
            <a:ext cx="1938528" cy="1371600"/>
          </a:xfrm>
          <a:prstGeom prst="roundRect">
            <a:avLst>
              <a:gd name="adj" fmla="val 4000"/>
            </a:avLst>
          </a:prstGeom>
          <a:solidFill>
            <a:srgbClr val="FFFFFF"/>
          </a:solidFill>
          <a:ln w="15875">
            <a:solidFill>
              <a:srgbClr val="DCE2E8"/>
            </a:solidFill>
            <a:prstDash val="solid"/>
          </a:ln>
        </p:spPr>
      </p:sp>
      <p:sp>
        <p:nvSpPr>
          <p:cNvPr id="27" name="Text 25"/>
          <p:cNvSpPr txBox="1"/>
          <p:nvPr/>
        </p:nvSpPr>
        <p:spPr>
          <a:xfrm>
            <a:off x="9555480"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RESILIENCE</a:t>
            </a:r>
            <a:endParaRPr lang="en-US" sz="1100" dirty="0"/>
          </a:p>
        </p:txBody>
      </p:sp>
      <p:sp>
        <p:nvSpPr>
          <p:cNvPr id="28" name="Text 26"/>
          <p:cNvSpPr txBox="1"/>
          <p:nvPr/>
        </p:nvSpPr>
        <p:spPr>
          <a:xfrm>
            <a:off x="9555480"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measure on that element, against one goal</a:t>
            </a:r>
            <a:endParaRPr lang="en-US" sz="1300" dirty="0"/>
          </a:p>
        </p:txBody>
      </p:sp>
      <p:sp>
        <p:nvSpPr>
          <p:cNvPr id="29" name="Shape 27"/>
          <p:cNvSpPr/>
          <p:nvPr/>
        </p:nvSpPr>
        <p:spPr>
          <a:xfrm>
            <a:off x="10360152" y="3657600"/>
            <a:ext cx="0" cy="457200"/>
          </a:xfrm>
          <a:prstGeom prst="line">
            <a:avLst/>
          </a:prstGeom>
          <a:noFill/>
          <a:ln w="25400">
            <a:solidFill>
              <a:srgbClr val="DCE2E8"/>
            </a:solidFill>
            <a:prstDash val="solid"/>
            <a:tailEnd type="triangle"/>
          </a:ln>
        </p:spPr>
      </p:sp>
      <p:sp>
        <p:nvSpPr>
          <p:cNvPr id="30" name="Shape 28"/>
          <p:cNvSpPr/>
          <p:nvPr/>
        </p:nvSpPr>
        <p:spPr>
          <a:xfrm>
            <a:off x="777240" y="4206240"/>
            <a:ext cx="10698480" cy="914400"/>
          </a:xfrm>
          <a:prstGeom prst="roundRect">
            <a:avLst>
              <a:gd name="adj" fmla="val 6000"/>
            </a:avLst>
          </a:prstGeom>
          <a:solidFill>
            <a:srgbClr val="F2F8F5"/>
          </a:solidFill>
          <a:ln w="25400">
            <a:solidFill>
              <a:srgbClr val="2E7D5B"/>
            </a:solidFill>
            <a:prstDash val="solid"/>
          </a:ln>
        </p:spPr>
      </p:sp>
      <p:sp>
        <p:nvSpPr>
          <p:cNvPr id="31" name="Text 29"/>
          <p:cNvSpPr txBox="1"/>
          <p:nvPr/>
        </p:nvSpPr>
        <p:spPr>
          <a:xfrm>
            <a:off x="1051560" y="4370832"/>
            <a:ext cx="10149840" cy="310896"/>
          </a:xfrm>
          <a:prstGeom prst="rect">
            <a:avLst/>
          </a:prstGeom>
          <a:noFill/>
          <a:ln/>
        </p:spPr>
        <p:txBody>
          <a:bodyPr wrap="square" lIns="0" tIns="0" rIns="0" bIns="0" rtlCol="0" anchor="ctr"/>
          <a:lstStyle/>
          <a:p>
            <a:pPr indent="0" marL="0">
              <a:buNone/>
            </a:pPr>
            <a:r>
              <a:rPr lang="en-US" sz="1500" b="1" dirty="0">
                <a:solidFill>
                  <a:srgbClr val="2E7D5B"/>
                </a:solidFill>
                <a:latin typeface="Calibri" pitchFamily="34" charset="0"/>
                <a:ea typeface="Calibri" pitchFamily="34" charset="-122"/>
                <a:cs typeface="Calibri" pitchFamily="34" charset="-120"/>
              </a:rPr>
              <a:t>One element. One ordinal. Five links. Nothing else joins them.</a:t>
            </a:r>
            <a:endParaRPr lang="en-US" sz="1500" dirty="0"/>
          </a:p>
        </p:txBody>
      </p:sp>
      <p:sp>
        <p:nvSpPr>
          <p:cNvPr id="32" name="Text 30"/>
          <p:cNvSpPr txBox="1"/>
          <p:nvPr/>
        </p:nvSpPr>
        <p:spPr>
          <a:xfrm>
            <a:off x="1051560" y="4709160"/>
            <a:ext cx="10149840" cy="3200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Today produced link two. The threat named SVC:CP:Control Plane:09 as its target of exploitation, and the three links after it now inherit that element rather than choosing their own.</a:t>
            </a:r>
            <a:endParaRPr lang="en-US" sz="1250" dirty="0"/>
          </a:p>
        </p:txBody>
      </p:sp>
      <p:sp>
        <p:nvSpPr>
          <p:cNvPr id="33" name="Shape 31"/>
          <p:cNvSpPr/>
          <p:nvPr/>
        </p:nvSpPr>
        <p:spPr>
          <a:xfrm>
            <a:off x="777240" y="5285232"/>
            <a:ext cx="457200" cy="0"/>
          </a:xfrm>
          <a:prstGeom prst="line">
            <a:avLst/>
          </a:prstGeom>
          <a:noFill/>
          <a:ln w="25400">
            <a:solidFill>
              <a:srgbClr val="C8791A"/>
            </a:solidFill>
            <a:prstDash val="solid"/>
          </a:ln>
        </p:spPr>
      </p:sp>
      <p:sp>
        <p:nvSpPr>
          <p:cNvPr id="34" name="Text 32"/>
          <p:cNvSpPr txBox="1"/>
          <p:nvPr/>
        </p:nvSpPr>
        <p:spPr>
          <a:xfrm>
            <a:off x="777240" y="5376672"/>
            <a:ext cx="10698480" cy="310896"/>
          </a:xfrm>
          <a:prstGeom prst="rect">
            <a:avLst/>
          </a:prstGeom>
          <a:noFill/>
          <a:ln/>
        </p:spPr>
        <p:txBody>
          <a:bodyPr wrap="square" lIns="0" tIns="0" rIns="0" bIns="0" rtlCol="0" anchor="ctr"/>
          <a:lstStyle/>
          <a:p>
            <a:pPr indent="0" marL="0">
              <a:buNone/>
            </a:pPr>
            <a:r>
              <a:rPr lang="en-US" sz="1200" i="1" dirty="0">
                <a:solidFill>
                  <a:srgbClr val="44505E"/>
                </a:solidFill>
                <a:latin typeface="Calibri" pitchFamily="34" charset="0"/>
                <a:ea typeface="Calibri" pitchFamily="34" charset="-122"/>
                <a:cs typeface="Calibri" pitchFamily="34" charset="-120"/>
              </a:rPr>
              <a:t>No data source is collected because it exists. It is required because one step of one path against this element cannot be seen.</a:t>
            </a:r>
            <a:endParaRPr lang="en-US" sz="1200" dirty="0"/>
          </a:p>
        </p:txBody>
      </p:sp>
      <p:sp>
        <p:nvSpPr>
          <p:cNvPr id="35" name="Text 33"/>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new threat inherit its environment and segment on creation, with no linking step?</a:t>
            </a:r>
            <a:endParaRPr lang="en-US" sz="1500" dirty="0"/>
          </a:p>
        </p:txBody>
      </p:sp>
      <p:sp>
        <p:nvSpPr>
          <p:cNvPr id="36" name="Text 34"/>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05</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five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classroom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Workbook Chapters 3 and 4: 2 exclusion reasons, then 1 threat on 1 element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Question set: questions 1, 4 and 7, each answer given with its reason</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Day 2 minutes, items 01, 02 and 04: the rule agreed first, the objection</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The workbook</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workbook carries all of it, twenty two pages</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Five of twenty two pages: contents, the six steps, the catalogue, the anchors.</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2-workbook-strip.png">    </p:cNvPr>
          <p:cNvPicPr>
            <a:picLocks noChangeAspect="1"/>
          </p:cNvPicPr>
          <p:nvPr/>
        </p:nvPicPr>
        <p:blipFill>
          <a:blip r:embed="rId1"/>
          <a:stretch>
            <a:fillRect/>
          </a:stretch>
        </p:blipFill>
        <p:spPr>
          <a:xfrm>
            <a:off x="777240" y="2529090"/>
            <a:ext cx="10698480" cy="2860524"/>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Module 02 workbook, student edition, pages 4, 10, 12, 18 and 21. Chapter 4 prints all four threats.</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run this function next week from the pages you are leaving with?</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mindset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strike on a named element is a strike already expected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Pentagon of Pain is the mindset. METEORSTORM is the framework. Transform the three departments, then equip them.</a:t>
            </a:r>
            <a:endParaRPr lang="en-US" sz="1600" dirty="0"/>
          </a:p>
        </p:txBody>
      </p:sp>
      <p:sp>
        <p:nvSpPr>
          <p:cNvPr id="6" name="Shape 4"/>
          <p:cNvSpPr/>
          <p:nvPr/>
        </p:nvSpPr>
        <p:spPr>
          <a:xfrm>
            <a:off x="777240" y="2121408"/>
            <a:ext cx="5212080" cy="1481328"/>
          </a:xfrm>
          <a:prstGeom prst="roundRect">
            <a:avLst>
              <a:gd name="adj" fmla="val 3704"/>
            </a:avLst>
          </a:prstGeom>
          <a:solidFill>
            <a:srgbClr val="FFFFFF"/>
          </a:solidFill>
          <a:ln w="15875">
            <a:solidFill>
              <a:srgbClr val="DCE2E8"/>
            </a:solidFill>
            <a:prstDash val="solid"/>
          </a:ln>
        </p:spPr>
      </p:sp>
      <p:sp>
        <p:nvSpPr>
          <p:cNvPr id="7" name="Text 5"/>
          <p:cNvSpPr txBox="1"/>
          <p:nvPr/>
        </p:nvSpPr>
        <p:spPr>
          <a:xfrm>
            <a:off x="9784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STATE OF THE THREAT CATALOGUE</a:t>
            </a:r>
            <a:endParaRPr lang="en-US" sz="1100" dirty="0"/>
          </a:p>
        </p:txBody>
      </p:sp>
      <p:sp>
        <p:nvSpPr>
          <p:cNvPr id="8" name="Text 6"/>
          <p:cNvSpPr txBox="1"/>
          <p:nvPr/>
        </p:nvSpPr>
        <p:spPr>
          <a:xfrm>
            <a:off x="9784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Known threats are anchored by METEORSTORM contextualized threat modeling, one enumerated element each, with source and confidence stated and exclusions recorded.</a:t>
            </a:r>
            <a:endParaRPr lang="en-US" sz="1350" dirty="0"/>
          </a:p>
        </p:txBody>
      </p:sp>
      <p:sp>
        <p:nvSpPr>
          <p:cNvPr id="9" name="Shape 7"/>
          <p:cNvSpPr/>
          <p:nvPr/>
        </p:nvSpPr>
        <p:spPr>
          <a:xfrm>
            <a:off x="6263640" y="2121408"/>
            <a:ext cx="5212080" cy="1481328"/>
          </a:xfrm>
          <a:prstGeom prst="roundRect">
            <a:avLst>
              <a:gd name="adj" fmla="val 3704"/>
            </a:avLst>
          </a:prstGeom>
          <a:solidFill>
            <a:srgbClr val="FDF6EC"/>
          </a:solidFill>
          <a:ln w="25400">
            <a:solidFill>
              <a:srgbClr val="C8791A"/>
            </a:solidFill>
            <a:prstDash val="solid"/>
          </a:ln>
        </p:spPr>
      </p:sp>
      <p:sp>
        <p:nvSpPr>
          <p:cNvPr id="10" name="Text 8"/>
          <p:cNvSpPr txBox="1"/>
          <p:nvPr/>
        </p:nvSpPr>
        <p:spPr>
          <a:xfrm>
            <a:off x="64648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ADVERSARY IMPACT</a:t>
            </a:r>
            <a:endParaRPr lang="en-US" sz="1100" dirty="0"/>
          </a:p>
        </p:txBody>
      </p:sp>
      <p:sp>
        <p:nvSpPr>
          <p:cNvPr id="11" name="Text 9"/>
          <p:cNvSpPr txBox="1"/>
          <p:nvPr/>
        </p:nvSpPr>
        <p:spPr>
          <a:xfrm>
            <a:off x="64648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Attackers must vary tools or timing; reused techniques and AI-generated steps land on a named element the defensive cyber operator has already read.</a:t>
            </a:r>
            <a:endParaRPr lang="en-US" sz="1350" dirty="0"/>
          </a:p>
        </p:txBody>
      </p:sp>
      <p:sp>
        <p:nvSpPr>
          <p:cNvPr id="12" name="Shape 10"/>
          <p:cNvSpPr/>
          <p:nvPr/>
        </p:nvSpPr>
        <p:spPr>
          <a:xfrm>
            <a:off x="777240" y="3895344"/>
            <a:ext cx="50292" cy="1225296"/>
          </a:xfrm>
          <a:prstGeom prst="rect">
            <a:avLst/>
          </a:prstGeom>
          <a:solidFill>
            <a:srgbClr val="C8791A"/>
          </a:solidFill>
          <a:ln/>
        </p:spPr>
      </p:sp>
      <p:sp>
        <p:nvSpPr>
          <p:cNvPr id="13" name="Text 11"/>
          <p:cNvSpPr txBox="1"/>
          <p:nvPr/>
        </p:nvSpPr>
        <p:spPr>
          <a:xfrm>
            <a:off x="1060704" y="3931920"/>
            <a:ext cx="10241280" cy="896112"/>
          </a:xfrm>
          <a:prstGeom prst="rect">
            <a:avLst/>
          </a:prstGeom>
          <a:noFill/>
          <a:ln/>
        </p:spPr>
        <p:txBody>
          <a:bodyPr wrap="square" lIns="0" tIns="0" rIns="0" bIns="0" rtlCol="0" anchor="ctr"/>
          <a:lstStyle/>
          <a:p>
            <a:pPr indent="0" marL="0">
              <a:lnSpc>
                <a:spcPct val="106000"/>
              </a:lnSpc>
              <a:buNone/>
            </a:pPr>
            <a:r>
              <a:rPr lang="en-US" sz="2100" i="1" dirty="0">
                <a:solidFill>
                  <a:srgbClr val="1B2430"/>
                </a:solidFill>
                <a:latin typeface="Cambria" pitchFamily="34" charset="0"/>
                <a:ea typeface="Cambria" pitchFamily="34" charset="-122"/>
                <a:cs typeface="Cambria" pitchFamily="34" charset="-120"/>
              </a:rPr>
              <a:t>“The adversary suffers when every strike they imagine is already prepared for.”</a:t>
            </a:r>
            <a:endParaRPr lang="en-US" sz="2100" dirty="0"/>
          </a:p>
        </p:txBody>
      </p:sp>
      <p:sp>
        <p:nvSpPr>
          <p:cNvPr id="14" name="Text 12"/>
          <p:cNvSpPr txBox="1"/>
          <p:nvPr/>
        </p:nvSpPr>
        <p:spPr>
          <a:xfrm>
            <a:off x="1060704" y="4864608"/>
            <a:ext cx="10241280" cy="274320"/>
          </a:xfrm>
          <a:prstGeom prst="rect">
            <a:avLst/>
          </a:prstGeom>
          <a:noFill/>
          <a:ln/>
        </p:spPr>
        <p:txBody>
          <a:bodyPr wrap="square" lIns="0" tIns="0" rIns="0" bIns="0" rtlCol="0" anchor="ctr"/>
          <a:lstStyle/>
          <a:p>
            <a:pPr indent="0" marL="0">
              <a:buNone/>
            </a:pPr>
            <a:r>
              <a:rPr lang="en-US" sz="1200" dirty="0">
                <a:solidFill>
                  <a:srgbClr val="7C8794"/>
                </a:solidFill>
                <a:latin typeface="Calibri" pitchFamily="34" charset="0"/>
                <a:ea typeface="Calibri" pitchFamily="34" charset="-122"/>
                <a:cs typeface="Calibri" pitchFamily="34" charset="-120"/>
              </a:rPr>
              <a:t>The Pentagon of Pain guide, Chapter 5, Pain Index, state 2. Day 2 produced the state in the left column.</a:t>
            </a:r>
            <a:endParaRPr lang="en-US" sz="1200" dirty="0"/>
          </a:p>
        </p:txBody>
      </p:sp>
      <p:sp>
        <p:nvSpPr>
          <p:cNvPr id="15" name="Text 13"/>
          <p:cNvSpPr txBox="1"/>
          <p:nvPr/>
        </p:nvSpPr>
        <p:spPr>
          <a:xfrm>
            <a:off x="10287000" y="3346704"/>
            <a:ext cx="100584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PAIN 2</a:t>
            </a:r>
            <a:endParaRPr lang="en-US" sz="1100" dirty="0"/>
          </a:p>
        </p:txBody>
      </p:sp>
      <p:sp>
        <p:nvSpPr>
          <p:cNvPr id="16" name="Text 14"/>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tell a strike from an environmental event on the same record today?</a:t>
            </a:r>
            <a:endParaRPr lang="en-US" sz="1500" dirty="0"/>
          </a:p>
        </p:txBody>
      </p:sp>
      <p:sp>
        <p:nvSpPr>
          <p:cNvPr id="17" name="Text 15"/>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Two   |   Contextualized Threat Modeling</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Text 1"/>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4" name="Text 2"/>
          <p:cNvSpPr txBox="1"/>
          <p:nvPr/>
        </p:nvSpPr>
        <p:spPr>
          <a:xfrm>
            <a:off x="822960" y="1371600"/>
            <a:ext cx="548640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What we are asking for</a:t>
            </a:r>
            <a:endParaRPr lang="en-US" sz="1200" dirty="0"/>
          </a:p>
        </p:txBody>
      </p:sp>
      <p:sp>
        <p:nvSpPr>
          <p:cNvPr id="5" name="Text 3"/>
          <p:cNvSpPr txBox="1"/>
          <p:nvPr/>
        </p:nvSpPr>
        <p:spPr>
          <a:xfrm>
            <a:off x="822960" y="1737360"/>
            <a:ext cx="1024128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Anchor one threat properly</a:t>
            </a:r>
            <a:endParaRPr lang="en-US" sz="3800" dirty="0"/>
          </a:p>
        </p:txBody>
      </p:sp>
      <p:sp>
        <p:nvSpPr>
          <p:cNvPr id="6" name="Shape 4"/>
          <p:cNvSpPr/>
          <p:nvPr/>
        </p:nvSpPr>
        <p:spPr>
          <a:xfrm>
            <a:off x="822960" y="2880360"/>
            <a:ext cx="457200" cy="457200"/>
          </a:xfrm>
          <a:prstGeom prst="ellipse">
            <a:avLst/>
          </a:prstGeom>
          <a:solidFill>
            <a:srgbClr val="FFFFFF"/>
          </a:solidFill>
          <a:ln w="28575">
            <a:solidFill>
              <a:srgbClr val="E8A64B"/>
            </a:solidFill>
            <a:prstDash val="solid"/>
          </a:ln>
        </p:spPr>
      </p:sp>
      <p:sp>
        <p:nvSpPr>
          <p:cNvPr id="7" name="Text 5"/>
          <p:cNvSpPr txBox="1"/>
          <p:nvPr/>
        </p:nvSpPr>
        <p:spPr>
          <a:xfrm>
            <a:off x="822960" y="2880360"/>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1</a:t>
            </a:r>
            <a:endParaRPr lang="en-US" sz="1500" dirty="0"/>
          </a:p>
        </p:txBody>
      </p:sp>
      <p:sp>
        <p:nvSpPr>
          <p:cNvPr id="8" name="Text 6"/>
          <p:cNvSpPr txBox="1"/>
          <p:nvPr/>
        </p:nvSpPr>
        <p:spPr>
          <a:xfrm>
            <a:off x="1463040" y="2898648"/>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Take one threat you already believe in. One, cited, from a source you would defend.</a:t>
            </a:r>
            <a:endParaRPr lang="en-US" sz="1600" dirty="0"/>
          </a:p>
        </p:txBody>
      </p:sp>
      <p:sp>
        <p:nvSpPr>
          <p:cNvPr id="9" name="Shape 7"/>
          <p:cNvSpPr/>
          <p:nvPr/>
        </p:nvSpPr>
        <p:spPr>
          <a:xfrm>
            <a:off x="822960" y="3630168"/>
            <a:ext cx="457200" cy="457200"/>
          </a:xfrm>
          <a:prstGeom prst="ellipse">
            <a:avLst/>
          </a:prstGeom>
          <a:solidFill>
            <a:srgbClr val="FFFFFF"/>
          </a:solidFill>
          <a:ln w="28575">
            <a:solidFill>
              <a:srgbClr val="E8A64B"/>
            </a:solidFill>
            <a:prstDash val="solid"/>
          </a:ln>
        </p:spPr>
      </p:sp>
      <p:sp>
        <p:nvSpPr>
          <p:cNvPr id="10" name="Text 8"/>
          <p:cNvSpPr txBox="1"/>
          <p:nvPr/>
        </p:nvSpPr>
        <p:spPr>
          <a:xfrm>
            <a:off x="822960" y="3630168"/>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1463040" y="3648456"/>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Name the single platform element it is directed against, at the lowest layer the source resolves.</a:t>
            </a:r>
            <a:endParaRPr lang="en-US" sz="1600" dirty="0"/>
          </a:p>
        </p:txBody>
      </p:sp>
      <p:sp>
        <p:nvSpPr>
          <p:cNvPr id="12" name="Shape 10"/>
          <p:cNvSpPr/>
          <p:nvPr/>
        </p:nvSpPr>
        <p:spPr>
          <a:xfrm>
            <a:off x="822960" y="4379976"/>
            <a:ext cx="457200" cy="457200"/>
          </a:xfrm>
          <a:prstGeom prst="ellipse">
            <a:avLst/>
          </a:prstGeom>
          <a:solidFill>
            <a:srgbClr val="FFFFFF"/>
          </a:solidFill>
          <a:ln w="28575">
            <a:solidFill>
              <a:srgbClr val="E8A64B"/>
            </a:solidFill>
            <a:prstDash val="solid"/>
          </a:ln>
        </p:spPr>
      </p:sp>
      <p:sp>
        <p:nvSpPr>
          <p:cNvPr id="13" name="Text 11"/>
          <p:cNvSpPr txBox="1"/>
          <p:nvPr/>
        </p:nvSpPr>
        <p:spPr>
          <a:xfrm>
            <a:off x="822960" y="4379976"/>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3</a:t>
            </a:r>
            <a:endParaRPr lang="en-US" sz="1500" dirty="0"/>
          </a:p>
        </p:txBody>
      </p:sp>
      <p:sp>
        <p:nvSpPr>
          <p:cNvPr id="14" name="Text 12"/>
          <p:cNvSpPr txBox="1"/>
          <p:nvPr/>
        </p:nvSpPr>
        <p:spPr>
          <a:xfrm>
            <a:off x="1463040" y="4398264"/>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Write the source on the entry before the entry has a number.</a:t>
            </a:r>
            <a:endParaRPr lang="en-US" sz="1600" dirty="0"/>
          </a:p>
        </p:txBody>
      </p:sp>
      <p:sp>
        <p:nvSpPr>
          <p:cNvPr id="15" name="Shape 13"/>
          <p:cNvSpPr/>
          <p:nvPr/>
        </p:nvSpPr>
        <p:spPr>
          <a:xfrm>
            <a:off x="822960" y="5129784"/>
            <a:ext cx="457200" cy="457200"/>
          </a:xfrm>
          <a:prstGeom prst="ellipse">
            <a:avLst/>
          </a:prstGeom>
          <a:solidFill>
            <a:srgbClr val="FFFFFF"/>
          </a:solidFill>
          <a:ln w="28575">
            <a:solidFill>
              <a:srgbClr val="E8A64B"/>
            </a:solidFill>
            <a:prstDash val="solid"/>
          </a:ln>
        </p:spPr>
      </p:sp>
      <p:sp>
        <p:nvSpPr>
          <p:cNvPr id="16" name="Text 14"/>
          <p:cNvSpPr txBox="1"/>
          <p:nvPr/>
        </p:nvSpPr>
        <p:spPr>
          <a:xfrm>
            <a:off x="822960" y="5129784"/>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4</a:t>
            </a:r>
            <a:endParaRPr lang="en-US" sz="1500" dirty="0"/>
          </a:p>
        </p:txBody>
      </p:sp>
      <p:sp>
        <p:nvSpPr>
          <p:cNvPr id="17" name="Text 15"/>
          <p:cNvSpPr txBox="1"/>
          <p:nvPr/>
        </p:nvSpPr>
        <p:spPr>
          <a:xfrm>
            <a:off x="1463040" y="5148072"/>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Then run the next three functions against that one anchor, and see whether the week holds together.</a:t>
            </a:r>
            <a:endParaRPr lang="en-US" sz="1600" dirty="0"/>
          </a:p>
        </p:txBody>
      </p:sp>
      <p:sp>
        <p:nvSpPr>
          <p:cNvPr id="18" name="Shape 16"/>
          <p:cNvSpPr/>
          <p:nvPr/>
        </p:nvSpPr>
        <p:spPr>
          <a:xfrm>
            <a:off x="822960" y="6108192"/>
            <a:ext cx="10241280" cy="0"/>
          </a:xfrm>
          <a:prstGeom prst="line">
            <a:avLst/>
          </a:prstGeom>
          <a:noFill/>
          <a:ln w="19050">
            <a:solidFill>
              <a:srgbClr val="3A4654"/>
            </a:solidFill>
            <a:prstDash val="solid"/>
          </a:ln>
        </p:spPr>
      </p:sp>
      <p:sp>
        <p:nvSpPr>
          <p:cNvPr id="19" name="Text 17"/>
          <p:cNvSpPr txBox="1"/>
          <p:nvPr/>
        </p:nvSpPr>
        <p:spPr>
          <a:xfrm>
            <a:off x="822960" y="6336792"/>
            <a:ext cx="10241280" cy="457200"/>
          </a:xfrm>
          <a:prstGeom prst="rect">
            <a:avLst/>
          </a:prstGeom>
          <a:noFill/>
          <a:ln/>
        </p:spPr>
        <p:txBody>
          <a:bodyPr wrap="square" lIns="0" tIns="0" rIns="0" bIns="0" rtlCol="0" anchor="ctr"/>
          <a:lstStyle/>
          <a:p>
            <a:pPr indent="0" marL="0">
              <a:buNone/>
            </a:pPr>
            <a:r>
              <a:rPr lang="en-US" sz="1700" i="1" dirty="0">
                <a:solidFill>
                  <a:srgbClr val="E8A64B"/>
                </a:solidFill>
                <a:latin typeface="Calibri" pitchFamily="34" charset="0"/>
                <a:ea typeface="Calibri" pitchFamily="34" charset="-122"/>
                <a:cs typeface="Calibri" pitchFamily="34" charset="-120"/>
              </a:rPr>
              <a:t>How would this work where the threat intel team and satellite operations sit with different companies?</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Spectrum, Module Two course slides</dc:title>
  <dc:subject>Contextualized Threat Modeling</dc:subject>
  <dc:creator>ethicallyHackingspace (eHs)</dc:creator>
  <cp:lastModifiedBy>ethicallyHackingspace (eHs)</cp:lastModifiedBy>
  <cp:revision>1</cp:revision>
  <dcterms:created xsi:type="dcterms:W3CDTF">2026-09-28T08:45:18Z</dcterms:created>
  <dcterms:modified xsi:type="dcterms:W3CDTF">2026-09-28T08:45:18Z</dcterms:modified>
</cp:coreProperties>
</file>