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scene, not the framework. One operator, two screens, two colleagues she is about to wake. Then say what this module is: Concept of Operations, the function that produces the shared description everything else hangs from. One minute, then move.
IF AN ENGINEER ASKS WHAT ACCEPTED AND NEVER REPORTED COMPLETE MEANS, and in a technical room somebody will, you have the answer and it is the best thirty seconds of the opening. Verification of a telecommand is four separate events with four different owners. Slide acceptance, reported in the Communications Link Control Word under COP-1, CCSDS 232.1-B: did the slide get in at all. Authentication, under SDLS where it is flown: did it survive the message authentication code and the replay window. Request verification, service 1 of ECSS-E-ST-70-41C, where the acknowledgement bits ask for reports at acceptance, start, progress and completion: TM[1,1] says accepted, TM[1,2] says onboard software refused it, TM[1,8] says it started and failed in execution. And the effect, the state change in housekeeping telemetry, which is the only one an operator actually trusts.
This scenario is the third layer and the uncomfortable case: TM[1,1] came back and TM[1,7] never did. The link worked, authentication worked, the software took the command, and there is no completion report. So the command may have run, may be running, or may have died silently.
THEN MAKE THE POINT, because that is why it is on this slide rather than in module four. Three departments look at the same gap and name three different things. Security Operations sees a possible intrusion on the command path. Satellite Operations sees a subsystem that may be in the wrong mode. Design and Engineering sees a flight software defect. All three are reasonable, none of them is written down anywhere the other two can read, and nobody can rule out a six hour old space-weather advisory either. That is the problem this module removes.
The fleet flies geostationary and medium Earth orbit, so do not let anyone slide this as waiting for a pass. There is no pass to wait for; the link is up and the vehicle is answering.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lines as written. They are the objectives: what they will be able to do, what the module covers, and what they will produce. Say no timings and no logistics aloud; those are below, for you. Ten seconds.
RUN OF SHOW, for you and not for them: Slides 2 to 24, 17 minutes. Stop and ask at slide 5, the scene, and slide 21, the tool. Then the classroom, 16 minutes: workbook Chapter 4, questions 1, 9, 2, Day 1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WHO KESTREL IS BEFORE ANYTHING ELSE HAPPENS TO IT. The first class went into the platform's details before the room had been told the company, and the room was lost from slide two. Read the five rows aloud. Name the three people; the room will meet them on every slide of the week.
Say that it is fictional and say why that matters: the counts always agree, because they all come from one inventory, and the room is never being asked about its own organization.
LISTEN FOR: that none of them does, because each describes the platform in its own vocabulary, and that is the problem the week solves
If the room does not get there, say it, then move on. Do not argue it.
Register: SP-00, in METEORSTORM-Selling-Points.md.
IN THE ROOM'S OWN RECORD
  Workbook Module 01 workbook, Chapter 1, The Day in One Page
  Question Module 01 question set, Q1
  Minutes  Day 1 minutes, the header: who was present and who chaired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Read the title and the three lines, then move. The room now knows exactly which problem this section defines, and that the next section answers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RECOGNITION. Allow 2 minutes.
Ask it and wait. The room must see its own week in the problem before anything after this lands.
WHY ALL THREE ARE LIVE, because a technical room will test this and the slide has to survive it. The frame authenticated, so it is not a forgery, and it is byte identical to a frame this ground segment legitimately sent on Tuesday. That single fact is what makes all three candidates real at once:
ONE, REPLAY. Somebody recorded a valid authenticated frame off the uplink and transmitted it again. Anti replay protection exists for exactly this, and it is a property of one security association on one link, which is the part nobody can point to.
TWO, RETRANSMISSION. The uplink protocol is built to retransmit. A frame that was not acknowledged gets sent again, and a queued command released after a link interruption arrives looking exactly like a command nobody issued.
THREE, THE ENVIRONMENT. A solar event was advised six hours ago. If it degraded the uplink, it caused the interruption, which caused the retransmission. The environment did not send a command. It caused the conditions in which the ground segment sent one, which is worse, because there is nobody to blame and no record that says so.
THE DISCRIMINATOR IS THE GROUND UPLINK RECORD for that link. If the frame left the ground, it is a retransmission and the question becomes why. If it did not, somebody else transmitted it. That record exists per link, and nobody on the floor holds a list of the links, which is the gap and which is the module.
THE THIRD DOCUMENT DETAIL IS SPOKEN, NOT PRINTED: every one of the three is correct, current, and written by people who knew exactly what they were doing.
STOP AND ASK. Ask it and wait. The room will name one of the three and then talk itself out of it, which is the point.
SAY THE CLAIM EXACTLY RIGHT, because the people in front of you may have written these documents. Nobody ignored the environment. ECSS-E-ST-10-04C is titled Space environment. CCSDS channel coding exists because of the channel. SPARTA exists because the adversary uses the terrain. All three handle the environment and all three handle it at a different time: ECSS and CCSDS at design and qualification, SPARTA as terrain an adversary exploits.
WHAT NONE OF THEM DOES is let an operator NAME the environment in the record of what just happened. So the call at 03:10 is made by argument, by whoever is most senior or most confident in the room, and the hours that takes are hours the adversary gets for free.
Never say legacy, never say traditional, and never say these frameworks did not consider the environment. Each of those is false and the room knows it.
LISTEN FOR: that the answer is the ground uplink record for one named link, and no list of links exists
If the room does not get there, say it, then move on. Do not argue it.
Register: SP-02, in METEORSTORM-Selling-Points.md.
IN THE ROOM'S OWN RECORD
  Workbook Module 01 workbook, Chapter 1, The Day in One Page
  Question Module 01 question set, Q1
  Minutes  Day 1 minutes, item 05, Where the radio link belongs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AND ASK. Ask it and wait; most rooms answer honestly, which is that the call is made by argument, by the most senior person present, or by waiting. Then the standing and the scope, in the workbook's own words. SCOR, Space Cybersecurity Operations and Resilience, was created to solve one core problem: three departments defend one platform but describe it differently, and every re-keying between them loses precision and time. The scope is not arbitrary: Executive Order 14144 and the NIS2 Directive both bind the command-and-control path, so Day 1 decomposes the telecommand path first. The Space ISAC sharing mandate is scoped to those two rather than open-ended: a detection and a redacted alert, machine to machine. NIS2 also puts two clocks on it, twenty four hours to an early warning and seventy two to a notification, and neither clock starts until somebody decides what happened.
LISTEN FOR: that no single description holds it, so the join is made by hand and is never recorded
If the room does not get there, say it, then move on. Do not argue it.
Register: SP-02, in METEORSTORM-Selling-Points.md.
IN THE ROOM'S OWN RECORD
  Workbook Module 01 workbook, Chapter 1, The Day in One Page
  Question Module 01 question set, Q1
  Minutes  Day 1 minutes, item 02, Why this framework, and not the one we already use
  Mindset  Pentagon of Pain, Chapter 3.2, The three departments and their seams
YOU WILL HEAR THIS
  Who       Maya Reyes, Analyst Lead, Security Operations Center
  Objection She had not heard of METEORSTORM before this week, her analysts have used MITRE ATT&amp;CK for years, and she wanted to know why the Security Operations Center should learn a second vocabulary to describe the same adversaries.
  Answer    ATT&amp;CK is not replaced and is not in competition with this. What it was never designed to do is name a part of a space platform: it cannot tell you which element on Kestrel a technique lands on, because it does not know Kestrel exists. The taxonomy is published for MISP and Kestrel already runs MISP, so adoption is a change of vocabulary, not a change of platform.
  Condition Record the point so she does not have the argument again with every analyst who joins.
  Record    Day 1 minutes, item 02, Why this framework, and not the one we already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cost of the challenge and it is why the scope is what it is. Maya brought the regulatory read in the room: Executive Order 14144 puts command and control of an operational platform first, and NIS2 puts a duty of care on the ground operator with twenty four hours to an early warning and seventy two to a notification. Both point at the same path.
The rule line under the table is the whole teaching. A clock that starts on the decision rather than on the event means the slowest part of an incident is the part nobody measures. Three departments describing the platform three ways is what makes that part slow.
The Space ISAC line is scoped deliberately: a detection and a redacted alert, machine to machine, not an open-ended obligation to share.
LISTEN FOR: that all three mandates want the same evidence, and a platform described three ways produces it three times
If the room does not get there, say it, then move on. Do not argue it.
Register: SP-02, in METEORSTORM-Selling-Points.md.
IN THE ROOM'S OWN RECORD
  Workbook Module 01 workbook, Chapter 1, The Day in One Page
  Question Module 01 question set, Q1
  Minutes  Day 1 minutes, item 01, Scope of the first pass
YOU WILL HEAR THIS
  Who       Dana Whitfield, Systems Engineer, Satellite Design and Engineering
  Objection A partial model produces a partial threat model, and we will be back here in a month.
  Answer    The fleet is flying and the mandates do not wait. Enumerate the part that would end the mission if it were taken.
  Condition The objection is recorded and not overruled on principle. Design and Engineering holds the backlog of what is not yet enumerated.
  Record    Day 1 minutes, item 01, Scope of the first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two answers each, then move. Every one of these names a real effect and asks what the model does with it. None of them asks anybody to describe their estate.
Question one is the whole module in a line. A solar event and a jamming attempt against the same link produce the same symptom on the same instrument, and the standards on the shelf were written to answer different questions: ECSS what the hardware survives, CCSDS what the coding crosses, SPARTA what an adversary could do. None of them names the element it happened to.
Do not let anybody feel caught out. The standards are correct and the people who wrote them are in rooms like this one.
Register: SP-02, in METEORSTORM-Selling-Points.md.
WHAT TO STEER TO, AFTER THEY HAVE SPOKEN
  1. If the answer drifts, steer it to: nothing does, today. ECSS says the hardware survives the event, SPARTA says an adversary could mimic it, and neither names the thing it happened to, so the call is argument.
  2. If the answer drifts, steer it to: today somebody reads it and judges. With the environment enumerated, the advisory tags one element and everything parented to it inherits the context automatically.
  3. Steer the room to: nothing. A sentence cannot be joined to an alert, counted, or handed to a partner. That is the difference between context and a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This is the answer to the section you just closed. Say that the detail behind all three lines is chapters 3, 5 and 6 of the workbook in the room's hands, which is why this section is three slides and not fifteen.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teaching load of Act 1 and it is spoken, not printed. Read the four short-hands, not the definitions: the WHERE, the ENCLAVE, the FUNCTIONAL PLANE, the BUILDING BLOCK. Those four words are the taxonomy's own.
THE MODEL HAS TWO HALVES. The taxonomy is the vocabulary, the controlled set of names. The ontology is the structure, which here is a strict parent chain with the environment at its root. A room that has tried a naming standard has usually done the first half and stalled; the second half is what the framework adds. One model rather than three, so all three departments describe the same platform the same way.
PCE, THE ENVIRONMENT. Five types are published; Kestrel populates two, Terrestrial for the Reston, Virginia mission-operations and network operations site, and Orbital for the geostationary regime the fleet flies in. It names the zone, the where, and deliberately never the spacecraft or the equipment operating in it. It is the root, so every segment, service and asset links up to a PCE element and inherits its context automatically. That is what stops a natural anomaly being chased as an attack and an attack being written off as weather, and it is why the marker sits on the first band. Worth saying: the author came out of Air Force meteorology, and an analyst trained to read weather as an operational force treats the environment as a first-class actor.
SEG, THE ENCLAVE. Ten types published, a grouping of services and assets rather than a zone. Kestrel populates Space, Link and Ground across four elements. Every segment names one or more environments above it. The recurring trap the workbook names: the environment and segment layers share tag names, Orbital and Space and Aquatic and Deep Space, and they are different things. The tiebreak is one line, am I naming a zone or a group of services and assets.
SVC, THE SERVICE. Three values only: Control Plane, Data Plane, Hybrid. A service is what the enclave does, not what it is made of. Command and data handling is Hybrid because it works both planes. Every service carries a DISTRIBUTED flag, Y when it spans more than one segment, and then it names every segment it spans.
AST, THE ASSET. Six values: Hardware, Firmware, Software, Data, Signal, Hybrid, with an optional SUBSYSTEM field. Say Signal twice, because a signal is an asset in this model and that is what lets jamming be enumerated at all in module 3. This layer matters more than it looks: patching, monitoring and replacing section on assets, not on services, so the asset layer is where engineering, operations and security touch the same thing.
LISTEN FOR: that the space-weather product and the security alert now point at one named element, so they can be read together
If the room does not get there, say it, then move on. Do not argue it.
Register: SP-01, in METEORSTORM-Selling-Points.md.
IN THE ROOM'S OWN RECORD
  Workbook Module 01 workbook, Chapter 3, The Four Layers, sub-chapters 3.1 to 3.4
  Question Module 01 question set, Q9
  Minutes  Day 1 minutes, item 04, How many environments, and which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ANSWERS THE MONEY QUESTION, and it is the one a room of engineers will test hardest. Theo raised it in the room on Monday after a quarterly business review, and it is the fair version of the question every buyer asks: are we about to learn a vocabulary that expires.
Read the two populated rows, then the three unused ones, then stop talking and let the table do it. The point is not that the framework is flexible. The point is that the tags already exist and are already published, so expansion is enumeration rather than a redesign, and Dana's follow-up settles it: adding an environment later does not disturb what is enumerated today, because a new environment is a new parent and ordinals are never renumbered.
Maya added the consequence that matters outside the building: a maritime operator inside the Space ISAC exchange reads a Kestrel record in the same vocabulary, because it is the same published taxonomy rather than a Kestrel dialect of it.
This is also where the phrase environmentally exposed cyber-physical system earns its keep. The machine lives inside a hazard, the hazard has a name and a record, and that is true whether the hazard is an orbit, an ocean or an atmosphere.
LISTEN FOR: that nothing named this week is renamed when the business commits, because the tag it would need is already published
If the room does not get there, say it, then move on. Do not argue it.
Register: SP-01, in METEORSTORM-Selling-Points.md.
IN THE ROOM'S OWN RECORD
  Workbook Module 01 workbook, Chapter 1, The Day in One Page, and Chapter 3.1
  Question Module 01 question set, Q9
  Minutes  Day 1 minutes, item 03, What happens when the company is not only a satellite operator
YOU WILL HEAR THIS
  Who       Theo Lindgren, Senior Controller, Satellite Operations
  Objection Leadership is already discussing maritime expansion, deep space activity and an uncrewed aerial program. Is this room about to standardize on a model that only describes satellites, and have to throw it away in eighteen months?
  Answer    The environment layer already carries five environments and Kestrel is using two. Maritime is the aquatic environment with an aquatic segment beneath it. An uncrewed aerial program is the aerial environment, with low altitude, high altitude and near space already sitting beneath it. Deep space has a segment of its own. None of it has to be invented when the business commits.
  Condition Theo flags a new operating environment the moment the business commits, rather than after the first asset is bought.
  Record    Day 1 minutes, item 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THE ROOM WRITES DOWN. Read both identifiers out loud. SEG-GR-Ground is a type in the published taxonomy and it is identical in every organization that adopts it. SEG:GR:Ground:00 is Kestrel's Reston enclave and it exists nowhere else.
The ordinal is the whole difference, and it is worth one sentence: two digits from 00, issued per tag, never reused and never renumbered. That rule is why an identifier written this week survives the register growing for ten years, and it is the rule Dana asked for by name in the Day 1 minutes.
Read the PARENT row slowly, because it is the ontology in one line and it is the step teams skip. This segment names two environments, not one, because Reston operates from both. Parents exist before children and nothing floats.
THE CANONICAL DESCRIPTION RULE, if the room is technical enough to ask: one identifier carries exactly one description, everywhere it appears, in the deck, the workbook, a detection and a ticket. Two descriptions on one identifier is two records wearing the same name.
The worked example is chapter 4 of the workbook, printed with the same fields, so a learner can check this slide against the page rather than trusting it.
LISTEN FOR: that every row but the description is decided by the taxonomy or by a counter, and the description is the only judgment call
If the room does not get there, say it, then move on. Do not argue it.
Register: SP-01, in METEORSTORM-Selling-Points.md.
IN THE ROOM'S OWN RECORD
  Workbook Module 01 workbook, Chapter 4, How Elements Are Named, and the worked ETEN in 4.3
  Question Module 01 question set, Q9
  Minutes  Day 1 minutes, item 07, The rules the enumeration has to obey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and this slide is the framework's case. Each question names infrastructure a room can picture and asks what the model does when it arrives.
Question one is the one Theo asked in the room on Monday after a quarterly business review, and it is the fair version of the buyer's question: are we about to learn a vocabulary that expires. Take two answers and give Dana's follow-up, which is what settled it: adding an environment later does not disturb what is enumerated today, because a new environment is a new parent and ordinals are never renumbered.
Question three is the one that separates a naming standard from a data model. Light time, rain fade, scintillation and radiation are all properties of the zone, not the box, and a model that has nowhere to put them pushes them into free text.
Maya's addition, if the room has a sharing obligation: a maritime operator inside the Space ISAC exchange reads a Kestrel record in the same vocabulary, because it is the same published taxonomy rather than a Kestrel dialect of it.
Register: SP-02, in METEORSTORM-Selling-Points.md.
WHAT TO STEER TO, AFTER THEY HAVE SPOKEN
  1. If the answer drifts, steer it to: yes, already. The aquatic environment is published with an aquatic segment beneath it, so the first maritime site is an enumeration, not a schema change.
  2. If the answer drifts, steer it to: nothing in the model. The aerial environment already carries low altitude, high altitude and near space as segments. The relay names the ones it crosses.
  3. IMPROVEMENTS 1 and 2. Steer the room to: the environment. Light time is a property of where the machine operates, not of the modem, and deep space is a published environment with its own segment.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what this section is: the Day 1 minutes are a record of three departments arguing, and every objection in them is one this room will hear. The minutes ship as a handout beside the workbook and the question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in two sentences and no more. Monday morning, three departments who defend the same platform and have never described it the same way, and a lead who has to leave the room with one scope.
The teaching is that none of the three reads is wrong. Dana's is the most rigorous, Theo's is the most operational, Maya's is the one with a statutory deadline attached. A framework that could only accommodate one of them would have lost two departments on Monday morning.
The minutes are a handout. Send the room to Day 1 rather than reading it to them.
LISTEN FOR: that all three are legitimate, and the framework's job is to hold them in one record rather than pick a winner
If the room does not get there, say it, then move on. Do not argue it.
Register: SP-02, in METEORSTORM-Selling-Points.md.
IN THE ROOM'S OWN RECORD
  Workbook Module 01 workbook, Chapter 1, The Day in One Page
  Question Module 01 question set, Q1
  Minutes  Day 1 minutes, item 01, Scope of the first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AS THE OBJECTION IT IS. Somebody in the room is already thinking it, and hearing it named by a character is easier than raising it themselves.
Dana tested the answer directly rather than taking it: she asked what ATT&amp;CK would call the flight-software update path on a spacecraft in geostationary orbit. The room could describe the behavior an adversary would use against it and could not resolve it to one part of this platform. That test is the slide.
The second half of the answer is the one that decided it, and it is the one to hold for the tools act: the taxonomy is published openly as a MISP taxonomy in machinetag.json, and Kestrel already runs MISP. Nothing new is procured, nothing new is stood up, and the analysts keep the tooling they have.
Maya withdrew the objection on that basis and asked that the point be recorded, so she does not have the argument again with every analyst who joins. That request is why the minutes exist.
LISTEN FOR: that adoption here is a change of vocabulary rather than a change of platform, and that is the whole answer to the objection
If the room does not get there, say it, then move on. Do not argue it.
Register: SP-02, in METEORSTORM-Selling-Points.md.
IN THE ROOM'S OWN RECORD
  Workbook Module 01 workbook, Chapter 2, One Data Model for Three Departments
  Question Module 01 question set, Q9
  Minutes  Day 1 minutes, item 02, Why this framework, and not the one we already use
YOU WILL HEAR THIS
  Who       Maya Reyes, Analyst Lead, Security Operations Center
  Objection Her analysts have used MITRE ATT&amp;CK for years, and she wanted to know why the Security Operations Center should learn a second vocabulary to describe the same adversaries.
  Answer    ATT&amp;CK is not replaced and is not in competition with this. It describes what an adversary does and it keeps feeding the threats, the attack paths and the resilience measures. What it cannot do is name which element on Kestrel a technique lands on, because it does not know Kestrel exists.
  Condition Record the point so she does not have the argument again with every analyst who joins.
  Record    Day 1 minutes, item 02, Why this framework, and not the one we already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rulings, three owners, three things carried forward. The pattern is the teaching, not the rows.
Row one is the one to dwell on. Dana lost the argument and left the room holding the backlog, which means the thing she was worried about now has a name and an owner instead of being an unrecorded doubt. That is what a first pass that names its boundary buys, and it is why an auditor asking why something is missing gets an answer rather than an apology.
The rule line is the Day 1 gate, verbatim from the minutes. It is the same gate the workbook prints and the same one the enumeration process runs at step 06.
Close the section on what Day 1 hands Day 2: Function 02 cannot invent a target. Every threat raised on Tuesday has to name one of these 44 elements, or it does not enter the catalogue.
LISTEN FOR: that a recorded objection with a named owner is how a scope choice stays a choice rather than becoming an oversight
If the room does not get there, say it, then move on. Do not argue it.
Register: SP-02, in METEORSTORM-Selling-Points.md.
IN THE ROOM'S OWN RECORD
  Workbook Module 01 workbook, Chapter 5, The ETEN Process, Once, Then the Deltas
  Question Module 01 question set, Q1
  Minutes  Day 1 minutes, section 02, Decision register, and section 03, Actions
  Mindset  Pentagon of Pain, Chapter 3.3, The arc of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Question one is a recall question with a real test inside it. Dana did not accept the answer, she asked what ATT&amp;CK would call the flight software update path on a spacecraft in geostationary orbit, and the room could describe the behavior and could not resolve it to one part of this platform. Let somebody try before you give it.
Question three is the transformation question and it is the Pentagon of Pain stated as something the room decides rather than a claim asserted at them. Do not answer it. Let two people disagree, then move to the tools and come back to it on the mindset slide.
Register: SP-02, in METEORSTORM-Selling-Points.md.
WHAT TO STEER TO, AFTER THEY HAVE SPOKEN
  1. If the answer drifts, steer it to: it describes the behavior and cannot resolve it to one part of this platform, because it does not know this platform exists. Dana ran exactly that test in the room.
  2. Steer the room to: the thing she was worried about now has a name and an owner instead of being an unrecorded doubt, so an auditor asking why something is missing gets an answer.
  3. Steer the room to: the measure. A vocabulary is learned in a week. What a department judges its own work by is the transformation.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plainly that nothing in this section is a mock-up: every slide is a screenshot of the real tool, taken when this deck was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Enabled row and the version. This is a published MISP taxonomy, retrieved and enabled, not a product. Reproduce it in the room: Taxonomies, Update Taxonomies, find meteorstorm, Enable, then Enable all tags. Say the layers on screen as you point: PCE, SEG, SVC, AST and the analytic layer AN, which modules 2 to 5 use.
LISTEN FOR: that nothing here is built, licensed or negotiated: the vocabulary is retrieved and switched on
If the room does not get there, say it, then move on. Do not argue it.
Register: SP-01b,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ADOPTION. Allow 2 minutes.
The objection belongs here, in the room, where it can be answered. Have the fallback ready.
STOP AND ASK, and the objection belongs here where it can be answered. Take the answers. If MISP is permitted, the next step is Update Taxonomies. If it is not, the fallback: meteorstorm is a MISP taxonomy file, machinetag.json, so any platform that reads MISP taxonomies takes it unchanged, and a platform that reads none of them still takes the five fields as a naming convention in whatever system holds the record. A no gets a named next step, never a dead end. Do not ask what they run.
Read the elements on screen so the room hears the notation before it sees it printed: PCE:TE:Terrestrial:00, SEG:GR:Ground:00, SVC:CP:Control Plane:09, AST:SW:Software:02, AST:DA:Data:01. Each attribute comment carries that element's parent, which is the ontology written down.
LISTEN FOR: that the taxonomy is a file, so a platform that reads MISP taxonomies takes it unchanged and one that reads none still takes the five fields as a convention
If the room does not get there, say it, then move on. Do not argue it.
Register: SP-01b,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five elements as the previous slide, second tool, same records. Point at the property view on the right: layer, tag, label, ordinal, description, PARENT and DISTRIBUTED, held as fields rather than as prose. The chain is four PARENT links and nothing else, which is the ontology on screen. Reproduce it: import meteorstorm.mtz for the entities and meteorstorm-transforms.mtz for the transforms, then grow the tree upward with the show-parent transforms.
LISTEN FOR: that a figure built from the enumeration cannot disagree with it, and a hand-drawn one eventually always does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minutes, closing the section rather than opening a demonstration. Nothing here asks what anybody runs.
Question one is the adoption cost stated as a build question, which is how an architect hears it. The answer is that there is no build: the taxonomy is published and the tooling already reads taxonomies.
Question two is the whole argument in one line, and it is worth landing slowly: two intelligence products that used to be read by different people at different desks now point at the same named element.
Register: SP-02, in METEORSTORM-Selling-Points.md.
WHAT TO STEER TO, AFTER THEY HAVE SPOKEN
  1. If the answer drifts, steer it to: nothing, if MISP is already running. It is a published taxonomy file, so the partner's record arrives readable rather than needing a translation layer.
  2. If the answer drifts, steer it to: read them together on one record. That is the attack-or-environment call turned from an argument into a lookup.
  3. Steer the room to: predictable traversal. One edge type means the answer to what else is affected is the same for anybody who asks. Every extra edge is another question about which one to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RAIL IS INTRODUCED HERE AND THE ROOM SEES IT AGAIN FOUR TIMES, so spend the time. Read the five links left to right and name each one: an element, a threat against it, a path to it, a signature on it, a measure protecting it. Then say the two things that make it a chain rather than a list. First, the element is link one, and the ordinary version of this work starts at link two: intelligence arrives, a rule gets written, a control gets bought, and none of it is anchored to a named part of the platform. Second, every link inherits the element rather than choosing one, which is why the same identifier appears on all five.
THEN ANSWER THE OBJECTION BEFORE IT IS ASKED, because this room has been sold collection before. Point at the amber line. This is not a program to gather more logs. A source is required because one step of one path against this element cannot be seen without it, and a source that no path requires does not go on the list. The volume is an output of the paths, not an input to the budget. Say it here and they will recognize it on Wednesday when the required-source list is produced, and again on Thursday when it turns into one signature per source.
Kestrel carries four such chains across the week, ordinals 00 to 03. This module produces the elements all four of them anchor to.
LISTEN FOR: that inheritance by construction is what makes the reporting question a lookup rather than a project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down. Say the three pieces in order and open the first one. The timings and how answers are taken are yours, not theirs: three minutes on the exercise, then two answers and the key; the questions by show of hands. The exact sentences are in the instructor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VALUE. Allow 1 minute.
Make them rank, not agree. Take two answers and stop.
Hold the workbook up and put it down again. Five pages in this order, left to right: the contents, chapter 3 with the four layers and the scope rule, chapter 4 with the five ETEN fields, chapter 6 with the PCE records and their parents, chapter 7 with the three deployment steps. Thirty nine pages, and chapter 6 prints every one of the forty four records with its source cited. Do not tour it: the point is that it exists and that each page is what it says it is.
LISTEN FOR: that the deck is the argument and the workbook is the instrument, and the instrument is what gets used after today
If the room does not get there, say it, then move on. Do not argue it.
Register: SP-02, in METEORSTORM-Selling-Points.md.
IN THE ROOM'S OWN RECORD
  Workbook Module 01 workbook, student edition, thirty nine pages, Chapters 1 to 7
  Question Module 01 question set, 36 questions with the answer and the reason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MINDSET, not the method. Read the quote verbatim and do not paraphrase it. State the relationship in this order: the Pentagon of Pain is the mindset, it changes what the organization measures itself by, from what have we put in place to what does this cost the adversary. METEORSTORM is the framework, the method that acts on the new measure. Transform the three departments, then equip them. Theo Lindgren, senior controller in Satellite Operations, is the voice here, and this is where he turns: he came in judging his work by whether the procedure existed, and he leaves asking what the procedure costs someone attacking it. Keep the cost concrete and never triumphal: the adversary is competent, and the point is that their competence now costs more.
LISTEN FOR: that the shared description is what removes the adversary's free ground, and no control does that
If the room does not get there, say it, then move on. Do not argue it.
Register: SP-01, in METEORSTORM-Selling-Points.md.
IN THE ROOM'S OWN RECORD
  Minutes  Day 1 minutes, item 02
  Mindset  Pentagon of Pain, Chapter 4, Master Decomposition, judged against Concept of Operations
YOU WILL HEAR THIS
  Who       Maya Reyes, Analyst Lead, Security Operations Center
  Objection She had not heard of METEORSTORM before this week, her analysts have used MITRE ATT&amp;CK for years, and she wanted to know why the Security Operations Center should learn a second vocabulary to describe the same adversaries.
  Answer    ATT&amp;CK is not replaced and is not in competition with this. What it was never designed to do is name a part of a space platform: it cannot tell you which element on Kestrel a technique lands on, because it does not know Kestrel exists. The taxonomy is published for MISP and Kestrel already runs MISP, so adoption is a change of vocabulary, not a change of platform.
  Condition Record the point so she does not have the argument again with every analyst who joins.
  Record    Day 1 minutes, item 02, Why this framework, and not the one we already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TRANSFER. Allow 2 minutes.
Let the room place itself. Never assert which of the three they outsource.
ASK IT AND TAKE NO ANSWERS. and it is the question that moves this from interesting to necessary. Most operators do not hold all three functions in house. Ask the question, let the room place itself, and never assert which of the three they outsource.
The answer to steer toward, and it is stronger than the in-house case. When the three sit in one building the missing shared record is papered over by hallway conversation; across a contract boundary there is no hallway, so the record is the only thing that crosses. A named element is contractable: report findings against the platform enumeration is a clause, describe the affected system is a dispute. The taxonomy is published and open, so requiring it in a statement of work licenses nothing and locks in no vendor, and a provider can adopt it without buying anything. And the parent chain is what lets a provider report one element while the operator sees a blast radius the provider cannot see, which is exactly the asymmetry an outsourced estate has.
Close on the four asks, in order, each small enough to start. If anyone asks where to begin, Chapter 7 is three steps and needs no re-architecture.
LISTEN FOR: that across a contract boundary there is no hallway conversation, so the shared record is the only thing that crosses and it is the one thing you can put in a statement of work
If the room does not get there, say it, then move on. Do not argue it.
IN THE ROOM'S OWN RECORD
  Workbook Module 01 workbook, Chapter 7, Deploying the Taxonomy in the SOC
  Mindset  Pentagon of Pain, Chapter 3.3, The arc of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igures/f01-problem.png">    </p:cNvPr>
          <p:cNvPicPr>
            <a:picLocks noChangeAspect="1"/>
          </p:cNvPicPr>
          <p:nvPr/>
        </p:nvPicPr>
        <p:blipFill>
          <a:blip r:embed="rId1"/>
          <a:srcRect l="0" r="0" t="0" b="0"/>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0E1621">
              <a:alpha val="55000"/>
            </a:srgbClr>
          </a:solidFill>
          <a:ln w="12700">
            <a:solidFill>
              <a:srgbClr val="333333"/>
            </a:solidFill>
            <a:prstDash val="solid"/>
          </a:ln>
        </p:spPr>
      </p:sp>
      <p:sp>
        <p:nvSpPr>
          <p:cNvPr id="4" name="Shape 1"/>
          <p:cNvSpPr/>
          <p:nvPr/>
        </p:nvSpPr>
        <p:spPr>
          <a:xfrm>
            <a:off x="0" y="0"/>
            <a:ext cx="6949440" cy="6858000"/>
          </a:xfrm>
          <a:prstGeom prst="rect">
            <a:avLst/>
          </a:prstGeom>
          <a:solidFill>
            <a:srgbClr val="0E1621">
              <a:alpha val="78000"/>
            </a:srgbClr>
          </a:solidFill>
          <a:ln w="12700">
            <a:solidFill>
              <a:srgbClr val="333333"/>
            </a:solidFill>
            <a:prstDash val="solid"/>
          </a:ln>
        </p:spPr>
      </p:sp>
      <p:sp>
        <p:nvSpPr>
          <p:cNvPr id="5"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6" name="Text 3"/>
          <p:cNvSpPr txBox="1"/>
          <p:nvPr/>
        </p:nvSpPr>
        <p:spPr>
          <a:xfrm>
            <a:off x="822960" y="1463040"/>
            <a:ext cx="5943600" cy="320040"/>
          </a:xfrm>
          <a:prstGeom prst="rect">
            <a:avLst/>
          </a:prstGeom>
          <a:noFill/>
          <a:ln/>
        </p:spPr>
        <p:txBody>
          <a:bodyPr wrap="square" lIns="0" tIns="0" rIns="0" bIns="0" rtlCol="0" anchor="ctr"/>
          <a:lstStyle/>
          <a:p>
            <a:pPr indent="0" marL="0">
              <a:buNone/>
            </a:pPr>
            <a:r>
              <a:rPr lang="en-US" sz="1300" b="1" spc="220" kern="0" dirty="0">
                <a:solidFill>
                  <a:srgbClr val="E8A64B"/>
                </a:solidFill>
                <a:latin typeface="Calibri" pitchFamily="34" charset="0"/>
                <a:ea typeface="Calibri" pitchFamily="34" charset="-122"/>
                <a:cs typeface="Calibri" pitchFamily="34" charset="-120"/>
              </a:rPr>
              <a:t>Module One · Three departments, one platform</a:t>
            </a:r>
            <a:endParaRPr lang="en-US" sz="1300" dirty="0"/>
          </a:p>
        </p:txBody>
      </p:sp>
      <p:sp>
        <p:nvSpPr>
          <p:cNvPr id="7" name="Text 4"/>
          <p:cNvSpPr txBox="1"/>
          <p:nvPr/>
        </p:nvSpPr>
        <p:spPr>
          <a:xfrm>
            <a:off x="822960" y="1874520"/>
            <a:ext cx="5943600" cy="146304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Concept of Operations</a:t>
            </a:r>
            <a:endParaRPr lang="en-US" sz="4000" dirty="0"/>
          </a:p>
        </p:txBody>
      </p:sp>
      <p:sp>
        <p:nvSpPr>
          <p:cNvPr id="8" name="Text 5"/>
          <p:cNvSpPr txBox="1"/>
          <p:nvPr/>
        </p:nvSpPr>
        <p:spPr>
          <a:xfrm>
            <a:off x="822960" y="3429000"/>
            <a:ext cx="5852160" cy="1005840"/>
          </a:xfrm>
          <a:prstGeom prst="rect">
            <a:avLst/>
          </a:prstGeom>
          <a:noFill/>
          <a:ln/>
        </p:spPr>
        <p:txBody>
          <a:bodyPr wrap="square" lIns="0" tIns="0" rIns="0" bIns="0" rtlCol="0" anchor="ctr"/>
          <a:lstStyle/>
          <a:p>
            <a:pPr indent="0" marL="0">
              <a:buNone/>
            </a:pPr>
            <a:r>
              <a:rPr lang="en-US" sz="1700" dirty="0">
                <a:solidFill>
                  <a:srgbClr val="DCE4EC"/>
                </a:solidFill>
                <a:latin typeface="Calibri" pitchFamily="34" charset="0"/>
                <a:ea typeface="Calibri" pitchFamily="34" charset="-122"/>
                <a:cs typeface="Calibri" pitchFamily="34" charset="-120"/>
              </a:rPr>
              <a:t>Three departments defend one platform and describe it three different ways. No description one writes can be read by the other two without re-keying.</a:t>
            </a:r>
            <a:endParaRPr lang="en-US" sz="1700" dirty="0"/>
          </a:p>
        </p:txBody>
      </p:sp>
      <p:sp>
        <p:nvSpPr>
          <p:cNvPr id="9" name="Shape 6"/>
          <p:cNvSpPr/>
          <p:nvPr/>
        </p:nvSpPr>
        <p:spPr>
          <a:xfrm>
            <a:off x="822960" y="4553712"/>
            <a:ext cx="5852160" cy="0"/>
          </a:xfrm>
          <a:prstGeom prst="line">
            <a:avLst/>
          </a:prstGeom>
          <a:noFill/>
          <a:ln w="19050">
            <a:solidFill>
              <a:srgbClr val="4A5A6C"/>
            </a:solidFill>
            <a:prstDash val="solid"/>
          </a:ln>
        </p:spPr>
      </p:sp>
      <p:sp>
        <p:nvSpPr>
          <p:cNvPr id="10" name="Text 7"/>
          <p:cNvSpPr txBox="1"/>
          <p:nvPr/>
        </p:nvSpPr>
        <p:spPr>
          <a:xfrm>
            <a:off x="822960" y="4736592"/>
            <a:ext cx="5852160" cy="640080"/>
          </a:xfrm>
          <a:prstGeom prst="rect">
            <a:avLst/>
          </a:prstGeom>
          <a:noFill/>
          <a:ln/>
        </p:spPr>
        <p:txBody>
          <a:bodyPr wrap="square" lIns="0" tIns="0" rIns="0" bIns="0" rtlCol="0" anchor="ctr"/>
          <a:lstStyle/>
          <a:p>
            <a:pPr indent="0" marL="0">
              <a:buNone/>
            </a:pPr>
            <a:r>
              <a:rPr lang="en-US" sz="1600" i="1" dirty="0">
                <a:solidFill>
                  <a:srgbClr val="E8A64B"/>
                </a:solidFill>
                <a:latin typeface="Calibri" pitchFamily="34" charset="0"/>
                <a:ea typeface="Calibri" pitchFamily="34" charset="-122"/>
                <a:cs typeface="Calibri" pitchFamily="34" charset="-120"/>
              </a:rPr>
              <a:t>Three mandates are already binding on the command path, and none of them can be evidenced from three descriptions.</a:t>
            </a:r>
            <a:endParaRPr lang="en-US" sz="1600" dirty="0"/>
          </a:p>
        </p:txBody>
      </p:sp>
      <p:sp>
        <p:nvSpPr>
          <p:cNvPr id="11" name="Text 8"/>
          <p:cNvSpPr txBox="1"/>
          <p:nvPr/>
        </p:nvSpPr>
        <p:spPr>
          <a:xfrm>
            <a:off x="822960" y="6263640"/>
            <a:ext cx="10607040" cy="274320"/>
          </a:xfrm>
          <a:prstGeom prst="rect">
            <a:avLst/>
          </a:prstGeom>
          <a:noFill/>
          <a:ln/>
        </p:spPr>
        <p:txBody>
          <a:bodyPr wrap="square" lIns="0" tIns="0" rIns="0" bIns="0" rtlCol="0" anchor="ctr"/>
          <a:lstStyle/>
          <a:p>
            <a:pPr indent="0" marL="0">
              <a:buNone/>
            </a:pPr>
            <a:r>
              <a:rPr lang="en-US" sz="1050" dirty="0">
                <a:solidFill>
                  <a:srgbClr val="8D99A6"/>
                </a:solidFill>
                <a:latin typeface="Calibri" pitchFamily="34" charset="0"/>
                <a:ea typeface="Calibri" pitchFamily="34" charset="-122"/>
                <a:cs typeface="Calibri" pitchFamily="34" charset="-120"/>
              </a:rPr>
              <a:t>Full Spectrum Space Cybersecurity Professional   |   Course slides   |   34 minutes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00</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This module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we will learn, and how</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Describe 1 platform and 1 telecommand path in 44 elements 3 departments can share</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4 structural layers, the 2 identifier forms, and the parent every element names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Write 1 complete element identifier, 5 fields, with its parent, from the inventory</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Where the day is set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Kestrel Orbital, the company you are joining</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fictional operator, invented for this course. Every identifier, count and record this week comes from its inventory.</a:t>
            </a:r>
            <a:endParaRPr lang="en-US" sz="1600" dirty="0"/>
          </a:p>
        </p:txBody>
      </p:sp>
      <p:sp>
        <p:nvSpPr>
          <p:cNvPr id="6" name="Text 4"/>
          <p:cNvSpPr txBox="1"/>
          <p:nvPr/>
        </p:nvSpPr>
        <p:spPr>
          <a:xfrm>
            <a:off x="777240" y="2084832"/>
            <a:ext cx="2216506"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a:t>
            </a:r>
            <a:endParaRPr lang="en-US" sz="1100" dirty="0"/>
          </a:p>
        </p:txBody>
      </p:sp>
      <p:sp>
        <p:nvSpPr>
          <p:cNvPr id="7" name="Text 5"/>
          <p:cNvSpPr txBox="1"/>
          <p:nvPr/>
        </p:nvSpPr>
        <p:spPr>
          <a:xfrm>
            <a:off x="3130906" y="2084832"/>
            <a:ext cx="82076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KESTREL ORBITAL</a:t>
            </a:r>
            <a:endParaRPr lang="en-US" sz="1100" dirty="0"/>
          </a:p>
        </p:txBody>
      </p:sp>
      <p:sp>
        <p:nvSpPr>
          <p:cNvPr id="8" name="Shape 6"/>
          <p:cNvSpPr/>
          <p:nvPr/>
        </p:nvSpPr>
        <p:spPr>
          <a:xfrm>
            <a:off x="777240" y="2359152"/>
            <a:ext cx="10698480" cy="0"/>
          </a:xfrm>
          <a:prstGeom prst="line">
            <a:avLst/>
          </a:prstGeom>
          <a:noFill/>
          <a:ln w="19050">
            <a:solidFill>
              <a:srgbClr val="1B2430"/>
            </a:solidFill>
            <a:prstDash val="solid"/>
          </a:ln>
        </p:spPr>
      </p:sp>
      <p:sp>
        <p:nvSpPr>
          <p:cNvPr id="9" name="Text 7"/>
          <p:cNvSpPr txBox="1"/>
          <p:nvPr/>
        </p:nvSpPr>
        <p:spPr>
          <a:xfrm>
            <a:off x="777240" y="2468880"/>
            <a:ext cx="2189074" cy="484632"/>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fleet</a:t>
            </a:r>
            <a:endParaRPr lang="en-US" sz="1300" dirty="0"/>
          </a:p>
        </p:txBody>
      </p:sp>
      <p:sp>
        <p:nvSpPr>
          <p:cNvPr id="10" name="Text 8"/>
          <p:cNvSpPr txBox="1"/>
          <p:nvPr/>
        </p:nvSpPr>
        <p:spPr>
          <a:xfrm>
            <a:off x="3130906" y="2468880"/>
            <a:ext cx="818022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Geostationary, a continuous link at a fixed look angle, and medium Earth orbit, contacted in a single-station window</a:t>
            </a:r>
            <a:endParaRPr lang="en-US" sz="1300" dirty="0"/>
          </a:p>
        </p:txBody>
      </p:sp>
      <p:sp>
        <p:nvSpPr>
          <p:cNvPr id="11" name="Shape 9"/>
          <p:cNvSpPr/>
          <p:nvPr/>
        </p:nvSpPr>
        <p:spPr>
          <a:xfrm>
            <a:off x="777240" y="2971800"/>
            <a:ext cx="10698480" cy="530352"/>
          </a:xfrm>
          <a:prstGeom prst="rect">
            <a:avLst/>
          </a:prstGeom>
          <a:solidFill>
            <a:srgbClr val="F7F9FB"/>
          </a:solidFill>
          <a:ln/>
        </p:spPr>
      </p:sp>
      <p:sp>
        <p:nvSpPr>
          <p:cNvPr id="12" name="Text 10"/>
          <p:cNvSpPr txBox="1"/>
          <p:nvPr/>
        </p:nvSpPr>
        <p:spPr>
          <a:xfrm>
            <a:off x="777240" y="3026664"/>
            <a:ext cx="2189074" cy="484632"/>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sites</a:t>
            </a:r>
            <a:endParaRPr lang="en-US" sz="1300" dirty="0"/>
          </a:p>
        </p:txBody>
      </p:sp>
      <p:sp>
        <p:nvSpPr>
          <p:cNvPr id="13" name="Text 11"/>
          <p:cNvSpPr txBox="1"/>
          <p:nvPr/>
        </p:nvSpPr>
        <p:spPr>
          <a:xfrm>
            <a:off x="3130906" y="3026664"/>
            <a:ext cx="818022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Mission operations in Reston, Virginia. The northern ground station in Kiruna, Sweden</a:t>
            </a:r>
            <a:endParaRPr lang="en-US" sz="1300" dirty="0"/>
          </a:p>
        </p:txBody>
      </p:sp>
      <p:sp>
        <p:nvSpPr>
          <p:cNvPr id="14" name="Text 12"/>
          <p:cNvSpPr txBox="1"/>
          <p:nvPr/>
        </p:nvSpPr>
        <p:spPr>
          <a:xfrm>
            <a:off x="777240" y="3584448"/>
            <a:ext cx="2189074" cy="484632"/>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Three departments</a:t>
            </a:r>
            <a:endParaRPr lang="en-US" sz="1300" dirty="0"/>
          </a:p>
        </p:txBody>
      </p:sp>
      <p:sp>
        <p:nvSpPr>
          <p:cNvPr id="15" name="Text 13"/>
          <p:cNvSpPr txBox="1"/>
          <p:nvPr/>
        </p:nvSpPr>
        <p:spPr>
          <a:xfrm>
            <a:off x="3130906" y="3584448"/>
            <a:ext cx="818022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 Center. Satellite Operations Center. Satellite Design and Engineering</a:t>
            </a:r>
            <a:endParaRPr lang="en-US" sz="1300" dirty="0"/>
          </a:p>
        </p:txBody>
      </p:sp>
      <p:sp>
        <p:nvSpPr>
          <p:cNvPr id="16" name="Shape 14"/>
          <p:cNvSpPr/>
          <p:nvPr/>
        </p:nvSpPr>
        <p:spPr>
          <a:xfrm>
            <a:off x="777240" y="4087368"/>
            <a:ext cx="10698480" cy="530352"/>
          </a:xfrm>
          <a:prstGeom prst="rect">
            <a:avLst/>
          </a:prstGeom>
          <a:solidFill>
            <a:srgbClr val="F7F9FB"/>
          </a:solidFill>
          <a:ln/>
        </p:spPr>
      </p:sp>
      <p:sp>
        <p:nvSpPr>
          <p:cNvPr id="17" name="Text 15"/>
          <p:cNvSpPr txBox="1"/>
          <p:nvPr/>
        </p:nvSpPr>
        <p:spPr>
          <a:xfrm>
            <a:off x="777240" y="4142232"/>
            <a:ext cx="2189074" cy="484632"/>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Three people</a:t>
            </a:r>
            <a:endParaRPr lang="en-US" sz="1300" dirty="0"/>
          </a:p>
        </p:txBody>
      </p:sp>
      <p:sp>
        <p:nvSpPr>
          <p:cNvPr id="18" name="Text 16"/>
          <p:cNvSpPr txBox="1"/>
          <p:nvPr/>
        </p:nvSpPr>
        <p:spPr>
          <a:xfrm>
            <a:off x="3130906" y="4142232"/>
            <a:ext cx="818022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Maya Reyes, analyst lead. Theo Lindgren, senior controller. Dana Whitfield, systems engineer</a:t>
            </a:r>
            <a:endParaRPr lang="en-US" sz="1300" dirty="0"/>
          </a:p>
        </p:txBody>
      </p:sp>
      <p:sp>
        <p:nvSpPr>
          <p:cNvPr id="19" name="Text 17"/>
          <p:cNvSpPr txBox="1"/>
          <p:nvPr/>
        </p:nvSpPr>
        <p:spPr>
          <a:xfrm>
            <a:off x="777240" y="4700016"/>
            <a:ext cx="2189074" cy="484632"/>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Your job</a:t>
            </a:r>
            <a:endParaRPr lang="en-US" sz="1300" dirty="0"/>
          </a:p>
        </p:txBody>
      </p:sp>
      <p:sp>
        <p:nvSpPr>
          <p:cNvPr id="20" name="Text 18"/>
          <p:cNvSpPr txBox="1"/>
          <p:nvPr/>
        </p:nvSpPr>
        <p:spPr>
          <a:xfrm>
            <a:off x="3130906" y="4700016"/>
            <a:ext cx="818022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Stand up SCOR, Space Cybersecurity Operations and Resilience, and chair every meeting this week</a:t>
            </a:r>
            <a:endParaRPr lang="en-US" sz="130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which of the 3 departments would you expect to hold the one description of the platform today?</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01</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one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challenge</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telecommand path, described three ways, with no shared record.</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A record that cannot name its parent cannot say what else was affected.</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mandates that land on the command path, and the 24 and 72 hour clocks.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standards apply, none names the link</a:t>
            </a:r>
            <a:endParaRPr lang="en-US" sz="3200" dirty="0"/>
          </a:p>
        </p:txBody>
      </p:sp>
      <p:sp>
        <p:nvSpPr>
          <p:cNvPr id="5" name="Text 3"/>
          <p:cNvSpPr txBox="1"/>
          <p:nvPr/>
        </p:nvSpPr>
        <p:spPr>
          <a:xfrm>
            <a:off x="777240" y="1938528"/>
            <a:ext cx="5669280" cy="237744"/>
          </a:xfrm>
          <a:prstGeom prst="rect">
            <a:avLst/>
          </a:prstGeom>
          <a:noFill/>
          <a:ln/>
        </p:spPr>
        <p:txBody>
          <a:bodyPr wrap="square" lIns="0" tIns="0" rIns="0" bIns="0" rtlCol="0" anchor="ctr"/>
          <a:lstStyle/>
          <a:p>
            <a:pPr indent="0" marL="0">
              <a:buNone/>
            </a:pPr>
            <a:r>
              <a:rPr lang="en-US" sz="1000" b="1" spc="120" kern="0" dirty="0">
                <a:solidFill>
                  <a:srgbClr val="1C7293"/>
                </a:solidFill>
                <a:latin typeface="Calibri" pitchFamily="34" charset="0"/>
                <a:ea typeface="Calibri" pitchFamily="34" charset="-122"/>
                <a:cs typeface="Calibri" pitchFamily="34" charset="-120"/>
              </a:rPr>
              <a:t>Unattributed telecommand, executed   ·   Telecommand path, Reston to vehicle   ·   Security Operations Center</a:t>
            </a:r>
            <a:endParaRPr lang="en-US" sz="1000" dirty="0"/>
          </a:p>
        </p:txBody>
      </p:sp>
      <p:sp>
        <p:nvSpPr>
          <p:cNvPr id="6" name="Text 4"/>
          <p:cNvSpPr txBox="1"/>
          <p:nvPr/>
        </p:nvSpPr>
        <p:spPr>
          <a:xfrm>
            <a:off x="777240" y="2240280"/>
            <a:ext cx="5486400" cy="2514600"/>
          </a:xfrm>
          <a:prstGeom prst="rect">
            <a:avLst/>
          </a:prstGeom>
          <a:noFill/>
          <a:ln/>
        </p:spPr>
        <p:txBody>
          <a:bodyPr wrap="square" lIns="0" tIns="0" rIns="0" bIns="0" rtlCol="0" anchor="t"/>
          <a:lstStyle/>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A telecommand executed on the vehicle. Authentication held, so it was not forged, and it is byte identical to one sent two days earlier.</a:t>
            </a:r>
            <a:endParaRPr lang="en-US" sz="1500" dirty="0"/>
          </a:p>
          <a:p>
            <a:pPr indent="0" marL="0">
              <a:lnSpc>
                <a:spcPct val="106000"/>
              </a:lnSpc>
              <a:buNone/>
            </a:pPr>
            <a:endParaRPr lang="en-US" sz="1500" dirty="0"/>
          </a:p>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Three causes produce that result: a recorded frame replayed by an adversary, a ground segment retransmission after the uplink dropped, or an uplink drop caused by the solar event advised six hours earlier. No record in any of the three departments names the link the frame crossed, so the three cannot be separated.</a:t>
            </a:r>
            <a:endParaRPr lang="en-US" sz="1500" dirty="0"/>
          </a:p>
        </p:txBody>
      </p:sp>
      <p:sp>
        <p:nvSpPr>
          <p:cNvPr id="7" name="Text 5"/>
          <p:cNvSpPr txBox="1"/>
          <p:nvPr/>
        </p:nvSpPr>
        <p:spPr>
          <a:xfrm>
            <a:off x="6720840" y="1938528"/>
            <a:ext cx="475488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EACH STANDARD COVERS</a:t>
            </a:r>
            <a:endParaRPr lang="en-US" sz="1100" dirty="0"/>
          </a:p>
        </p:txBody>
      </p:sp>
      <p:sp>
        <p:nvSpPr>
          <p:cNvPr id="8" name="Shape 6"/>
          <p:cNvSpPr/>
          <p:nvPr/>
        </p:nvSpPr>
        <p:spPr>
          <a:xfrm>
            <a:off x="6720840" y="2249424"/>
            <a:ext cx="4754880" cy="734568"/>
          </a:xfrm>
          <a:prstGeom prst="roundRect">
            <a:avLst>
              <a:gd name="adj" fmla="val 7469"/>
            </a:avLst>
          </a:prstGeom>
          <a:solidFill>
            <a:srgbClr val="F7F9FB"/>
          </a:solidFill>
          <a:ln w="12700">
            <a:solidFill>
              <a:srgbClr val="DCE2E8"/>
            </a:solidFill>
            <a:prstDash val="solid"/>
          </a:ln>
        </p:spPr>
      </p:sp>
      <p:sp>
        <p:nvSpPr>
          <p:cNvPr id="9" name="Text 7"/>
          <p:cNvSpPr txBox="1"/>
          <p:nvPr/>
        </p:nvSpPr>
        <p:spPr>
          <a:xfrm>
            <a:off x="6903720" y="2313432"/>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ECSS-E-ST-10-04C, Space environment</a:t>
            </a:r>
            <a:endParaRPr lang="en-US" sz="1200" dirty="0"/>
          </a:p>
        </p:txBody>
      </p:sp>
      <p:sp>
        <p:nvSpPr>
          <p:cNvPr id="10" name="Text 8"/>
          <p:cNvSpPr txBox="1"/>
          <p:nvPr/>
        </p:nvSpPr>
        <p:spPr>
          <a:xfrm>
            <a:off x="6903720" y="2532888"/>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The environment the hardware must survive.</a:t>
            </a:r>
            <a:endParaRPr lang="en-US" sz="1100" dirty="0"/>
          </a:p>
        </p:txBody>
      </p:sp>
      <p:sp>
        <p:nvSpPr>
          <p:cNvPr id="11" name="Text 9"/>
          <p:cNvSpPr txBox="1"/>
          <p:nvPr/>
        </p:nvSpPr>
        <p:spPr>
          <a:xfrm>
            <a:off x="6903720" y="2761488"/>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whether it dropped this uplink.</a:t>
            </a:r>
            <a:endParaRPr lang="en-US" sz="1100" dirty="0"/>
          </a:p>
        </p:txBody>
      </p:sp>
      <p:sp>
        <p:nvSpPr>
          <p:cNvPr id="12" name="Shape 10"/>
          <p:cNvSpPr/>
          <p:nvPr/>
        </p:nvSpPr>
        <p:spPr>
          <a:xfrm>
            <a:off x="6720840" y="3075432"/>
            <a:ext cx="4754880" cy="734568"/>
          </a:xfrm>
          <a:prstGeom prst="roundRect">
            <a:avLst>
              <a:gd name="adj" fmla="val 7469"/>
            </a:avLst>
          </a:prstGeom>
          <a:solidFill>
            <a:srgbClr val="F7F9FB"/>
          </a:solidFill>
          <a:ln w="12700">
            <a:solidFill>
              <a:srgbClr val="DCE2E8"/>
            </a:solidFill>
            <a:prstDash val="solid"/>
          </a:ln>
        </p:spPr>
      </p:sp>
      <p:sp>
        <p:nvSpPr>
          <p:cNvPr id="13" name="Text 11"/>
          <p:cNvSpPr txBox="1"/>
          <p:nvPr/>
        </p:nvSpPr>
        <p:spPr>
          <a:xfrm>
            <a:off x="6903720" y="3139440"/>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CCSDS 232.1-B and SDLS 355.0-B</a:t>
            </a:r>
            <a:endParaRPr lang="en-US" sz="1200" dirty="0"/>
          </a:p>
        </p:txBody>
      </p:sp>
      <p:sp>
        <p:nvSpPr>
          <p:cNvPr id="14" name="Text 12"/>
          <p:cNvSpPr txBox="1"/>
          <p:nvPr/>
        </p:nvSpPr>
        <p:spPr>
          <a:xfrm>
            <a:off x="6903720" y="3358896"/>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The authentication, and the retransmission.</a:t>
            </a:r>
            <a:endParaRPr lang="en-US" sz="1100" dirty="0"/>
          </a:p>
        </p:txBody>
      </p:sp>
      <p:sp>
        <p:nvSpPr>
          <p:cNvPr id="15" name="Text 13"/>
          <p:cNvSpPr txBox="1"/>
          <p:nvPr/>
        </p:nvSpPr>
        <p:spPr>
          <a:xfrm>
            <a:off x="6903720" y="3587496"/>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whether a retransmission fired.</a:t>
            </a:r>
            <a:endParaRPr lang="en-US" sz="1100" dirty="0"/>
          </a:p>
        </p:txBody>
      </p:sp>
      <p:sp>
        <p:nvSpPr>
          <p:cNvPr id="16" name="Shape 14"/>
          <p:cNvSpPr/>
          <p:nvPr/>
        </p:nvSpPr>
        <p:spPr>
          <a:xfrm>
            <a:off x="6720840" y="3901440"/>
            <a:ext cx="4754880" cy="734568"/>
          </a:xfrm>
          <a:prstGeom prst="roundRect">
            <a:avLst>
              <a:gd name="adj" fmla="val 7469"/>
            </a:avLst>
          </a:prstGeom>
          <a:solidFill>
            <a:srgbClr val="F7F9FB"/>
          </a:solidFill>
          <a:ln w="12700">
            <a:solidFill>
              <a:srgbClr val="DCE2E8"/>
            </a:solidFill>
            <a:prstDash val="solid"/>
          </a:ln>
        </p:spPr>
      </p:sp>
      <p:sp>
        <p:nvSpPr>
          <p:cNvPr id="17" name="Text 15"/>
          <p:cNvSpPr txBox="1"/>
          <p:nvPr/>
        </p:nvSpPr>
        <p:spPr>
          <a:xfrm>
            <a:off x="6903720" y="3965448"/>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SPARTA, the Aerospace attack matrix</a:t>
            </a:r>
            <a:endParaRPr lang="en-US" sz="1200" dirty="0"/>
          </a:p>
        </p:txBody>
      </p:sp>
      <p:sp>
        <p:nvSpPr>
          <p:cNvPr id="18" name="Text 16"/>
          <p:cNvSpPr txBox="1"/>
          <p:nvPr/>
        </p:nvSpPr>
        <p:spPr>
          <a:xfrm>
            <a:off x="6903720" y="4184904"/>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Replay is a technique an adversary uses.</a:t>
            </a:r>
            <a:endParaRPr lang="en-US" sz="1100" dirty="0"/>
          </a:p>
        </p:txBody>
      </p:sp>
      <p:sp>
        <p:nvSpPr>
          <p:cNvPr id="19" name="Text 17"/>
          <p:cNvSpPr txBox="1"/>
          <p:nvPr/>
        </p:nvSpPr>
        <p:spPr>
          <a:xfrm>
            <a:off x="6903720" y="4413504"/>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that one did, on this link.</a:t>
            </a:r>
            <a:endParaRPr lang="en-US" sz="1100" dirty="0"/>
          </a:p>
        </p:txBody>
      </p:sp>
      <p:sp>
        <p:nvSpPr>
          <p:cNvPr id="20" name="Shape 18"/>
          <p:cNvSpPr/>
          <p:nvPr/>
        </p:nvSpPr>
        <p:spPr>
          <a:xfrm>
            <a:off x="777240" y="4864608"/>
            <a:ext cx="10698480" cy="731520"/>
          </a:xfrm>
          <a:prstGeom prst="roundRect">
            <a:avLst>
              <a:gd name="adj" fmla="val 7500"/>
            </a:avLst>
          </a:prstGeom>
          <a:solidFill>
            <a:srgbClr val="FDF6EC"/>
          </a:solidFill>
          <a:ln w="25400">
            <a:solidFill>
              <a:srgbClr val="C8791A"/>
            </a:solidFill>
            <a:prstDash val="solid"/>
          </a:ln>
        </p:spPr>
      </p:sp>
      <p:sp>
        <p:nvSpPr>
          <p:cNvPr id="21" name="Text 19"/>
          <p:cNvSpPr txBox="1"/>
          <p:nvPr/>
        </p:nvSpPr>
        <p:spPr>
          <a:xfrm>
            <a:off x="960120" y="4928616"/>
            <a:ext cx="27432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WHAT NONE OF THEM DETERMINES</a:t>
            </a:r>
            <a:endParaRPr lang="en-US" sz="1100" dirty="0"/>
          </a:p>
        </p:txBody>
      </p:sp>
      <p:sp>
        <p:nvSpPr>
          <p:cNvPr id="22" name="Text 20"/>
          <p:cNvSpPr txBox="1"/>
          <p:nvPr/>
        </p:nvSpPr>
        <p:spPr>
          <a:xfrm>
            <a:off x="960120" y="5157216"/>
            <a:ext cx="10332720" cy="402336"/>
          </a:xfrm>
          <a:prstGeom prst="rect">
            <a:avLst/>
          </a:prstGeom>
          <a:noFill/>
          <a:ln/>
        </p:spPr>
        <p:txBody>
          <a:bodyPr wrap="square" lIns="0" tIns="0" rIns="0" bIns="0" rtlCol="0" anchor="ctr"/>
          <a:lstStyle/>
          <a:p>
            <a:pPr indent="0" marL="0">
              <a:buNone/>
            </a:pPr>
            <a:r>
              <a:rPr lang="en-US" sz="1350" b="1" dirty="0">
                <a:solidFill>
                  <a:srgbClr val="1B2430"/>
                </a:solidFill>
                <a:latin typeface="Calibri" pitchFamily="34" charset="0"/>
                <a:ea typeface="Calibri" pitchFamily="34" charset="-122"/>
                <a:cs typeface="Calibri" pitchFamily="34" charset="-120"/>
              </a:rPr>
              <a:t>Three candidate causes, one telecommand frame, and no record naming the link it crossed.</a:t>
            </a:r>
            <a:endParaRPr lang="en-US" sz="135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what one record would separate a replay from a retransmission, and who would own it?</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 and who carries it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descriptions, one platform, no shared identifier</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Each department holds one description of the platform. No identifier is common to all three.</a:t>
            </a:r>
            <a:endParaRPr lang="en-US" sz="1600" dirty="0"/>
          </a:p>
        </p:txBody>
      </p:sp>
      <p:sp>
        <p:nvSpPr>
          <p:cNvPr id="6" name="Shape 4"/>
          <p:cNvSpPr/>
          <p:nvPr/>
        </p:nvSpPr>
        <p:spPr>
          <a:xfrm>
            <a:off x="685800" y="2514600"/>
            <a:ext cx="5212080" cy="1463040"/>
          </a:xfrm>
          <a:prstGeom prst="roundRect">
            <a:avLst>
              <a:gd name="adj" fmla="val 3750"/>
            </a:avLst>
          </a:prstGeom>
          <a:solidFill>
            <a:srgbClr val="F7F9FB"/>
          </a:solidFill>
          <a:ln w="12700">
            <a:solidFill>
              <a:srgbClr val="DCE2E8"/>
            </a:solidFill>
            <a:prstDash val="solid"/>
          </a:ln>
        </p:spPr>
      </p:sp>
      <p:sp>
        <p:nvSpPr>
          <p:cNvPr id="7" name="Shape 5"/>
          <p:cNvSpPr/>
          <p:nvPr/>
        </p:nvSpPr>
        <p:spPr>
          <a:xfrm>
            <a:off x="960120" y="2788920"/>
            <a:ext cx="457200" cy="457200"/>
          </a:xfrm>
          <a:prstGeom prst="ellipse">
            <a:avLst/>
          </a:prstGeom>
          <a:solidFill>
            <a:srgbClr val="FFFFFF"/>
          </a:solidFill>
          <a:ln w="28575">
            <a:solidFill>
              <a:srgbClr val="C8791A"/>
            </a:solidFill>
            <a:prstDash val="solid"/>
          </a:ln>
        </p:spPr>
      </p:sp>
      <p:sp>
        <p:nvSpPr>
          <p:cNvPr id="8" name="Text 6"/>
          <p:cNvSpPr txBox="1"/>
          <p:nvPr/>
        </p:nvSpPr>
        <p:spPr>
          <a:xfrm>
            <a:off x="960120" y="2788920"/>
            <a:ext cx="457200" cy="457200"/>
          </a:xfrm>
          <a:prstGeom prst="rect">
            <a:avLst/>
          </a:prstGeom>
          <a:noFill/>
          <a:ln/>
        </p:spPr>
        <p:txBody>
          <a:bodyPr wrap="square" lIns="0" tIns="0" rIns="0" bIns="0" rtlCol="0" anchor="ctr"/>
          <a:lstStyle/>
          <a:p>
            <a:pPr algn="ctr" indent="0" marL="0">
              <a:buNone/>
            </a:pPr>
            <a:r>
              <a:rPr lang="en-US" sz="1600" b="1" dirty="0">
                <a:solidFill>
                  <a:srgbClr val="C8791A"/>
                </a:solidFill>
                <a:latin typeface="Cambria" pitchFamily="34" charset="0"/>
                <a:ea typeface="Cambria" pitchFamily="34" charset="-122"/>
                <a:cs typeface="Cambria" pitchFamily="34" charset="-120"/>
              </a:rPr>
              <a:t>1</a:t>
            </a:r>
            <a:endParaRPr lang="en-US" sz="1600" dirty="0"/>
          </a:p>
        </p:txBody>
      </p:sp>
      <p:sp>
        <p:nvSpPr>
          <p:cNvPr id="9" name="Text 7"/>
          <p:cNvSpPr txBox="1"/>
          <p:nvPr/>
        </p:nvSpPr>
        <p:spPr>
          <a:xfrm>
            <a:off x="160020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Security Operations: the network map</a:t>
            </a:r>
            <a:endParaRPr lang="en-US" sz="1700" dirty="0"/>
          </a:p>
        </p:txBody>
      </p:sp>
      <p:sp>
        <p:nvSpPr>
          <p:cNvPr id="10" name="Text 8"/>
          <p:cNvSpPr txBox="1"/>
          <p:nvPr/>
        </p:nvSpPr>
        <p:spPr>
          <a:xfrm>
            <a:off x="160020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Hosts, links and accounts. Names the gateway, not the uplink a frame crossed.</a:t>
            </a:r>
            <a:endParaRPr lang="en-US" sz="1350" dirty="0"/>
          </a:p>
        </p:txBody>
      </p:sp>
      <p:sp>
        <p:nvSpPr>
          <p:cNvPr id="11" name="Shape 9"/>
          <p:cNvSpPr/>
          <p:nvPr/>
        </p:nvSpPr>
        <p:spPr>
          <a:xfrm>
            <a:off x="6309360" y="2514600"/>
            <a:ext cx="5212080" cy="1463040"/>
          </a:xfrm>
          <a:prstGeom prst="roundRect">
            <a:avLst>
              <a:gd name="adj" fmla="val 3750"/>
            </a:avLst>
          </a:prstGeom>
          <a:solidFill>
            <a:srgbClr val="F7F9FB"/>
          </a:solidFill>
          <a:ln w="12700">
            <a:solidFill>
              <a:srgbClr val="DCE2E8"/>
            </a:solidFill>
            <a:prstDash val="solid"/>
          </a:ln>
        </p:spPr>
      </p:sp>
      <p:sp>
        <p:nvSpPr>
          <p:cNvPr id="12" name="Shape 10"/>
          <p:cNvSpPr/>
          <p:nvPr/>
        </p:nvSpPr>
        <p:spPr>
          <a:xfrm>
            <a:off x="6583680" y="2788920"/>
            <a:ext cx="457200" cy="457200"/>
          </a:xfrm>
          <a:prstGeom prst="ellipse">
            <a:avLst/>
          </a:prstGeom>
          <a:solidFill>
            <a:srgbClr val="FFFFFF"/>
          </a:solidFill>
          <a:ln w="28575">
            <a:solidFill>
              <a:srgbClr val="1C7293"/>
            </a:solidFill>
            <a:prstDash val="solid"/>
          </a:ln>
        </p:spPr>
      </p:sp>
      <p:sp>
        <p:nvSpPr>
          <p:cNvPr id="13" name="Text 11"/>
          <p:cNvSpPr txBox="1"/>
          <p:nvPr/>
        </p:nvSpPr>
        <p:spPr>
          <a:xfrm>
            <a:off x="6583680" y="2788920"/>
            <a:ext cx="457200" cy="457200"/>
          </a:xfrm>
          <a:prstGeom prst="rect">
            <a:avLst/>
          </a:prstGeom>
          <a:noFill/>
          <a:ln/>
        </p:spPr>
        <p:txBody>
          <a:bodyPr wrap="square" lIns="0" tIns="0" rIns="0" bIns="0" rtlCol="0" anchor="ctr"/>
          <a:lstStyle/>
          <a:p>
            <a:pPr algn="ctr" indent="0" marL="0">
              <a:buNone/>
            </a:pPr>
            <a:r>
              <a:rPr lang="en-US" sz="1600" b="1" dirty="0">
                <a:solidFill>
                  <a:srgbClr val="1C7293"/>
                </a:solidFill>
                <a:latin typeface="Cambria" pitchFamily="34" charset="0"/>
                <a:ea typeface="Cambria" pitchFamily="34" charset="-122"/>
                <a:cs typeface="Cambria" pitchFamily="34" charset="-120"/>
              </a:rPr>
              <a:t>2</a:t>
            </a:r>
            <a:endParaRPr lang="en-US" sz="1600" dirty="0"/>
          </a:p>
        </p:txBody>
      </p:sp>
      <p:sp>
        <p:nvSpPr>
          <p:cNvPr id="14" name="Text 12"/>
          <p:cNvSpPr txBox="1"/>
          <p:nvPr/>
        </p:nvSpPr>
        <p:spPr>
          <a:xfrm>
            <a:off x="722376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Satellite Operations: the contact schedule</a:t>
            </a:r>
            <a:endParaRPr lang="en-US" sz="1700" dirty="0"/>
          </a:p>
        </p:txBody>
      </p:sp>
      <p:sp>
        <p:nvSpPr>
          <p:cNvPr id="15" name="Text 13"/>
          <p:cNvSpPr txBox="1"/>
          <p:nvPr/>
        </p:nvSpPr>
        <p:spPr>
          <a:xfrm>
            <a:off x="722376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The bus and the command sequence. Records that the command was sent, and sent once.</a:t>
            </a:r>
            <a:endParaRPr lang="en-US" sz="1350" dirty="0"/>
          </a:p>
        </p:txBody>
      </p:sp>
      <p:sp>
        <p:nvSpPr>
          <p:cNvPr id="16" name="Shape 14"/>
          <p:cNvSpPr/>
          <p:nvPr/>
        </p:nvSpPr>
        <p:spPr>
          <a:xfrm>
            <a:off x="685800" y="4251960"/>
            <a:ext cx="5212080" cy="1463040"/>
          </a:xfrm>
          <a:prstGeom prst="roundRect">
            <a:avLst>
              <a:gd name="adj" fmla="val 3750"/>
            </a:avLst>
          </a:prstGeom>
          <a:solidFill>
            <a:srgbClr val="F7F9FB"/>
          </a:solidFill>
          <a:ln w="12700">
            <a:solidFill>
              <a:srgbClr val="DCE2E8"/>
            </a:solidFill>
            <a:prstDash val="solid"/>
          </a:ln>
        </p:spPr>
      </p:sp>
      <p:sp>
        <p:nvSpPr>
          <p:cNvPr id="17" name="Shape 15"/>
          <p:cNvSpPr/>
          <p:nvPr/>
        </p:nvSpPr>
        <p:spPr>
          <a:xfrm>
            <a:off x="960120" y="4526280"/>
            <a:ext cx="457200" cy="457200"/>
          </a:xfrm>
          <a:prstGeom prst="ellipse">
            <a:avLst/>
          </a:prstGeom>
          <a:solidFill>
            <a:srgbClr val="FFFFFF"/>
          </a:solidFill>
          <a:ln w="28575">
            <a:solidFill>
              <a:srgbClr val="2E7D5B"/>
            </a:solidFill>
            <a:prstDash val="solid"/>
          </a:ln>
        </p:spPr>
      </p:sp>
      <p:sp>
        <p:nvSpPr>
          <p:cNvPr id="18" name="Text 16"/>
          <p:cNvSpPr txBox="1"/>
          <p:nvPr/>
        </p:nvSpPr>
        <p:spPr>
          <a:xfrm>
            <a:off x="960120" y="4526280"/>
            <a:ext cx="457200" cy="457200"/>
          </a:xfrm>
          <a:prstGeom prst="rect">
            <a:avLst/>
          </a:prstGeom>
          <a:noFill/>
          <a:ln/>
        </p:spPr>
        <p:txBody>
          <a:bodyPr wrap="square" lIns="0" tIns="0" rIns="0" bIns="0" rtlCol="0" anchor="ctr"/>
          <a:lstStyle/>
          <a:p>
            <a:pPr algn="ctr" indent="0" marL="0">
              <a:buNone/>
            </a:pPr>
            <a:r>
              <a:rPr lang="en-US" sz="1600" b="1" dirty="0">
                <a:solidFill>
                  <a:srgbClr val="2E7D5B"/>
                </a:solidFill>
                <a:latin typeface="Cambria" pitchFamily="34" charset="0"/>
                <a:ea typeface="Cambria" pitchFamily="34" charset="-122"/>
                <a:cs typeface="Cambria" pitchFamily="34" charset="-120"/>
              </a:rPr>
              <a:t>3</a:t>
            </a:r>
            <a:endParaRPr lang="en-US" sz="1600" dirty="0"/>
          </a:p>
        </p:txBody>
      </p:sp>
      <p:sp>
        <p:nvSpPr>
          <p:cNvPr id="19" name="Text 17"/>
          <p:cNvSpPr txBox="1"/>
          <p:nvPr/>
        </p:nvSpPr>
        <p:spPr>
          <a:xfrm>
            <a:off x="1600200" y="450799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Design and Engineering: the interface baseline</a:t>
            </a:r>
            <a:endParaRPr lang="en-US" sz="1700" dirty="0"/>
          </a:p>
        </p:txBody>
      </p:sp>
      <p:sp>
        <p:nvSpPr>
          <p:cNvPr id="20" name="Text 18"/>
          <p:cNvSpPr txBox="1"/>
          <p:nvPr/>
        </p:nvSpPr>
        <p:spPr>
          <a:xfrm>
            <a:off x="1600200" y="481888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Control documents, buses and firmware. States where authentication is specified.</a:t>
            </a:r>
            <a:endParaRPr lang="en-US" sz="13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which of the three descriptions holds the uplink a frame crossed, and who owns it?</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 and why this path</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mandates land on the command path</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Not a scope chosen for convenience. Each of the three binds the path that keeps the satellite under control.</a:t>
            </a:r>
            <a:endParaRPr lang="en-US" sz="1600" dirty="0"/>
          </a:p>
        </p:txBody>
      </p:sp>
      <p:sp>
        <p:nvSpPr>
          <p:cNvPr id="6" name="Text 4"/>
          <p:cNvSpPr txBox="1"/>
          <p:nvPr/>
        </p:nvSpPr>
        <p:spPr>
          <a:xfrm>
            <a:off x="777240"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BINDS IT</a:t>
            </a:r>
            <a:endParaRPr lang="en-US" sz="1100" dirty="0"/>
          </a:p>
        </p:txBody>
      </p:sp>
      <p:sp>
        <p:nvSpPr>
          <p:cNvPr id="7" name="Text 5"/>
          <p:cNvSpPr txBox="1"/>
          <p:nvPr/>
        </p:nvSpPr>
        <p:spPr>
          <a:xfrm>
            <a:off x="3558845" y="2084832"/>
            <a:ext cx="499811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IT REQUIRES</a:t>
            </a:r>
            <a:endParaRPr lang="en-US" sz="1100" dirty="0"/>
          </a:p>
        </p:txBody>
      </p:sp>
      <p:sp>
        <p:nvSpPr>
          <p:cNvPr id="8" name="Text 6"/>
          <p:cNvSpPr txBox="1"/>
          <p:nvPr/>
        </p:nvSpPr>
        <p:spPr>
          <a:xfrm>
            <a:off x="8694115"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IT NEEDS NAMED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2617013"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Executive Order 14144</a:t>
            </a:r>
            <a:endParaRPr lang="en-US" sz="1300" dirty="0"/>
          </a:p>
        </p:txBody>
      </p:sp>
      <p:sp>
        <p:nvSpPr>
          <p:cNvPr id="11" name="Text 9"/>
          <p:cNvSpPr txBox="1"/>
          <p:nvPr/>
        </p:nvSpPr>
        <p:spPr>
          <a:xfrm>
            <a:off x="3558845" y="2468880"/>
            <a:ext cx="497067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Encrypt the commands, protect their integrity, authenticate the source, reject unauthorized commands.</a:t>
            </a:r>
            <a:endParaRPr lang="en-US" sz="1300" dirty="0"/>
          </a:p>
        </p:txBody>
      </p:sp>
      <p:sp>
        <p:nvSpPr>
          <p:cNvPr id="12" name="Text 10"/>
          <p:cNvSpPr txBox="1"/>
          <p:nvPr/>
        </p:nvSpPr>
        <p:spPr>
          <a:xfrm>
            <a:off x="8694115" y="2468880"/>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element on the command path</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2617013"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NIS2 Directive</a:t>
            </a:r>
            <a:endParaRPr lang="en-US" sz="1300" dirty="0"/>
          </a:p>
        </p:txBody>
      </p:sp>
      <p:sp>
        <p:nvSpPr>
          <p:cNvPr id="15" name="Text 13"/>
          <p:cNvSpPr txBox="1"/>
          <p:nvPr/>
        </p:nvSpPr>
        <p:spPr>
          <a:xfrm>
            <a:off x="3558845" y="3035808"/>
            <a:ext cx="497067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Risk management on the ground infrastructure, early warning in 24 hours, notification in 72.</a:t>
            </a:r>
            <a:endParaRPr lang="en-US" sz="1300" dirty="0"/>
          </a:p>
        </p:txBody>
      </p:sp>
      <p:sp>
        <p:nvSpPr>
          <p:cNvPr id="16" name="Text 14"/>
          <p:cNvSpPr txBox="1"/>
          <p:nvPr/>
        </p:nvSpPr>
        <p:spPr>
          <a:xfrm>
            <a:off x="8694115" y="3035808"/>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same elements, in the report</a:t>
            </a:r>
            <a:endParaRPr lang="en-US" sz="1300" dirty="0"/>
          </a:p>
        </p:txBody>
      </p:sp>
      <p:sp>
        <p:nvSpPr>
          <p:cNvPr id="17" name="Text 15"/>
          <p:cNvSpPr txBox="1"/>
          <p:nvPr/>
        </p:nvSpPr>
        <p:spPr>
          <a:xfrm>
            <a:off x="777240" y="3602736"/>
            <a:ext cx="2617013"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Space Information Sharing and Analysis Center</a:t>
            </a:r>
            <a:endParaRPr lang="en-US" sz="1300" dirty="0"/>
          </a:p>
        </p:txBody>
      </p:sp>
      <p:sp>
        <p:nvSpPr>
          <p:cNvPr id="18" name="Text 16"/>
          <p:cNvSpPr txBox="1"/>
          <p:nvPr/>
        </p:nvSpPr>
        <p:spPr>
          <a:xfrm>
            <a:off x="3558845" y="3602736"/>
            <a:ext cx="497067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redacted alert on a confirmed command-and-control attack, machine to machine.</a:t>
            </a:r>
            <a:endParaRPr lang="en-US" sz="1300" dirty="0"/>
          </a:p>
        </p:txBody>
      </p:sp>
      <p:sp>
        <p:nvSpPr>
          <p:cNvPr id="19" name="Text 17"/>
          <p:cNvSpPr txBox="1"/>
          <p:nvPr/>
        </p:nvSpPr>
        <p:spPr>
          <a:xfrm>
            <a:off x="8694115" y="3602736"/>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vocabulary a partner already reads</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All three are evidenced from the same record, or they are evidenced three times by hand.</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evidence EO 14144, NIS2 and Space ISAC from three separate descriptions?</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challenge</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enriches an event by environment, so a solar event and a jamming attempt stop arriving as the same unexplained symptom on one record.</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scintillation advisory for one orbital regime tags one enumerated element, and everything parented to it inherits that context with nobody judging.</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or does somebody read it and decide?</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Naturally occurring threats are enumerated as records in the same layer as adversarial ones, so the environment can be counted, joined and queried.</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what you hold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02</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two</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METEORSTORM brings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environment named first, so a hazard and an adversary attach to one element.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5 environments published, 2 in use: aquatic, aerial and deep space are already tags.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identifier form for a type, one for a thing, and 44 records written in it.</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What the framework brings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Write down where the machine lives, before what it is</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An advisory and an alert now reference the same named element, in the same identifier form.</a:t>
            </a:r>
            <a:endParaRPr lang="en-US" sz="1600" dirty="0"/>
          </a:p>
        </p:txBody>
      </p:sp>
      <p:sp>
        <p:nvSpPr>
          <p:cNvPr id="6" name="Shape 4"/>
          <p:cNvSpPr/>
          <p:nvPr/>
        </p:nvSpPr>
        <p:spPr>
          <a:xfrm>
            <a:off x="822960" y="2176272"/>
            <a:ext cx="5943600" cy="658368"/>
          </a:xfrm>
          <a:prstGeom prst="roundRect">
            <a:avLst>
              <a:gd name="adj" fmla="val 8333"/>
            </a:avLst>
          </a:prstGeom>
          <a:solidFill>
            <a:srgbClr val="FDF6EC"/>
          </a:solidFill>
          <a:ln w="28575">
            <a:solidFill>
              <a:srgbClr val="C8791A"/>
            </a:solidFill>
            <a:prstDash val="solid"/>
          </a:ln>
        </p:spPr>
      </p:sp>
      <p:sp>
        <p:nvSpPr>
          <p:cNvPr id="7" name="Text 5"/>
          <p:cNvSpPr txBox="1"/>
          <p:nvPr/>
        </p:nvSpPr>
        <p:spPr>
          <a:xfrm>
            <a:off x="1097280" y="2240280"/>
            <a:ext cx="2926080" cy="27432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PCE · the WHERE</a:t>
            </a:r>
            <a:endParaRPr lang="en-US" sz="1500" dirty="0"/>
          </a:p>
        </p:txBody>
      </p:sp>
      <p:sp>
        <p:nvSpPr>
          <p:cNvPr id="8" name="Text 6"/>
          <p:cNvSpPr txBox="1"/>
          <p:nvPr/>
        </p:nvSpPr>
        <p:spPr>
          <a:xfrm>
            <a:off x="1097280" y="2523744"/>
            <a:ext cx="4297680" cy="256032"/>
          </a:xfrm>
          <a:prstGeom prst="rect">
            <a:avLst/>
          </a:prstGeom>
          <a:noFill/>
          <a:ln/>
        </p:spPr>
        <p:txBody>
          <a:bodyPr wrap="square" lIns="0" tIns="0" rIns="0" bIns="0" rtlCol="0" anchor="ctr"/>
          <a:lstStyle/>
          <a:p>
            <a:pPr indent="0" marL="0">
              <a:buNone/>
            </a:pPr>
            <a:r>
              <a:rPr lang="en-US" sz="1150" dirty="0">
                <a:solidFill>
                  <a:srgbClr val="44505E"/>
                </a:solidFill>
                <a:latin typeface="Calibri" pitchFamily="34" charset="0"/>
                <a:ea typeface="Calibri" pitchFamily="34" charset="-122"/>
                <a:cs typeface="Calibri" pitchFamily="34" charset="-120"/>
              </a:rPr>
              <a:t>“Operational zone in which a capability primarily exists or is exercised.”</a:t>
            </a:r>
            <a:endParaRPr lang="en-US" sz="1150" dirty="0"/>
          </a:p>
        </p:txBody>
      </p:sp>
      <p:sp>
        <p:nvSpPr>
          <p:cNvPr id="9" name="Text 7"/>
          <p:cNvSpPr txBox="1"/>
          <p:nvPr/>
        </p:nvSpPr>
        <p:spPr>
          <a:xfrm>
            <a:off x="5394960" y="2359152"/>
            <a:ext cx="1097280" cy="347472"/>
          </a:xfrm>
          <a:prstGeom prst="rect">
            <a:avLst/>
          </a:prstGeom>
          <a:noFill/>
          <a:ln/>
        </p:spPr>
        <p:txBody>
          <a:bodyPr wrap="square" lIns="0" tIns="0" rIns="0" bIns="0" rtlCol="0" anchor="ctr"/>
          <a:lstStyle/>
          <a:p>
            <a:pPr algn="r" indent="0" marL="0">
              <a:buNone/>
            </a:pPr>
            <a:r>
              <a:rPr lang="en-US" sz="1700" b="1" dirty="0">
                <a:solidFill>
                  <a:srgbClr val="C8791A"/>
                </a:solidFill>
                <a:latin typeface="Calibri" pitchFamily="34" charset="0"/>
                <a:ea typeface="Calibri" pitchFamily="34" charset="-122"/>
                <a:cs typeface="Calibri" pitchFamily="34" charset="-120"/>
              </a:rPr>
              <a:t>5</a:t>
            </a:r>
            <a:endParaRPr lang="en-US" sz="1700" dirty="0"/>
          </a:p>
        </p:txBody>
      </p:sp>
      <p:sp>
        <p:nvSpPr>
          <p:cNvPr id="10" name="Shape 8"/>
          <p:cNvSpPr/>
          <p:nvPr/>
        </p:nvSpPr>
        <p:spPr>
          <a:xfrm>
            <a:off x="822960" y="2926080"/>
            <a:ext cx="5943600" cy="658368"/>
          </a:xfrm>
          <a:prstGeom prst="roundRect">
            <a:avLst>
              <a:gd name="adj" fmla="val 8333"/>
            </a:avLst>
          </a:prstGeom>
          <a:solidFill>
            <a:srgbClr val="FFFFFF"/>
          </a:solidFill>
          <a:ln w="15875">
            <a:solidFill>
              <a:srgbClr val="DCE2E8"/>
            </a:solidFill>
            <a:prstDash val="solid"/>
          </a:ln>
        </p:spPr>
      </p:sp>
      <p:sp>
        <p:nvSpPr>
          <p:cNvPr id="11" name="Text 9"/>
          <p:cNvSpPr txBox="1"/>
          <p:nvPr/>
        </p:nvSpPr>
        <p:spPr>
          <a:xfrm>
            <a:off x="1097280" y="2990088"/>
            <a:ext cx="2926080" cy="274320"/>
          </a:xfrm>
          <a:prstGeom prst="rect">
            <a:avLst/>
          </a:prstGeom>
          <a:noFill/>
          <a:ln/>
        </p:spPr>
        <p:txBody>
          <a:bodyPr wrap="square" lIns="0" tIns="0" rIns="0" bIns="0" rtlCol="0" anchor="ctr"/>
          <a:lstStyle/>
          <a:p>
            <a:pPr indent="0" marL="0">
              <a:buNone/>
            </a:pPr>
            <a:r>
              <a:rPr lang="en-US" sz="1500" b="1" dirty="0">
                <a:solidFill>
                  <a:srgbClr val="44505E"/>
                </a:solidFill>
                <a:latin typeface="Calibri" pitchFamily="34" charset="0"/>
                <a:ea typeface="Calibri" pitchFamily="34" charset="-122"/>
                <a:cs typeface="Calibri" pitchFamily="34" charset="-120"/>
              </a:rPr>
              <a:t>SEG · the ENCLAVE</a:t>
            </a:r>
            <a:endParaRPr lang="en-US" sz="1500" dirty="0"/>
          </a:p>
        </p:txBody>
      </p:sp>
      <p:sp>
        <p:nvSpPr>
          <p:cNvPr id="12" name="Text 10"/>
          <p:cNvSpPr txBox="1"/>
          <p:nvPr/>
        </p:nvSpPr>
        <p:spPr>
          <a:xfrm>
            <a:off x="1097280" y="3273552"/>
            <a:ext cx="4297680" cy="256032"/>
          </a:xfrm>
          <a:prstGeom prst="rect">
            <a:avLst/>
          </a:prstGeom>
          <a:noFill/>
          <a:ln/>
        </p:spPr>
        <p:txBody>
          <a:bodyPr wrap="square" lIns="0" tIns="0" rIns="0" bIns="0" rtlCol="0" anchor="ctr"/>
          <a:lstStyle/>
          <a:p>
            <a:pPr indent="0" marL="0">
              <a:buNone/>
            </a:pPr>
            <a:r>
              <a:rPr lang="en-US" sz="1150" dirty="0">
                <a:solidFill>
                  <a:srgbClr val="7C8794"/>
                </a:solidFill>
                <a:latin typeface="Calibri" pitchFamily="34" charset="0"/>
                <a:ea typeface="Calibri" pitchFamily="34" charset="-122"/>
                <a:cs typeface="Calibri" pitchFamily="34" charset="-120"/>
              </a:rPr>
              <a:t>“Service and asset enclaves that compose the system across environments.”</a:t>
            </a:r>
            <a:endParaRPr lang="en-US" sz="1150" dirty="0"/>
          </a:p>
        </p:txBody>
      </p:sp>
      <p:sp>
        <p:nvSpPr>
          <p:cNvPr id="13" name="Text 11"/>
          <p:cNvSpPr txBox="1"/>
          <p:nvPr/>
        </p:nvSpPr>
        <p:spPr>
          <a:xfrm>
            <a:off x="5394960" y="3108960"/>
            <a:ext cx="1097280" cy="347472"/>
          </a:xfrm>
          <a:prstGeom prst="rect">
            <a:avLst/>
          </a:prstGeom>
          <a:noFill/>
          <a:ln/>
        </p:spPr>
        <p:txBody>
          <a:bodyPr wrap="square" lIns="0" tIns="0" rIns="0" bIns="0" rtlCol="0" anchor="ctr"/>
          <a:lstStyle/>
          <a:p>
            <a:pPr algn="r" indent="0" marL="0">
              <a:buNone/>
            </a:pPr>
            <a:r>
              <a:rPr lang="en-US" sz="1700" b="1" dirty="0">
                <a:solidFill>
                  <a:srgbClr val="7C8794"/>
                </a:solidFill>
                <a:latin typeface="Calibri" pitchFamily="34" charset="0"/>
                <a:ea typeface="Calibri" pitchFamily="34" charset="-122"/>
                <a:cs typeface="Calibri" pitchFamily="34" charset="-120"/>
              </a:rPr>
              <a:t>10</a:t>
            </a:r>
            <a:endParaRPr lang="en-US" sz="1700" dirty="0"/>
          </a:p>
        </p:txBody>
      </p:sp>
      <p:sp>
        <p:nvSpPr>
          <p:cNvPr id="14" name="Shape 12"/>
          <p:cNvSpPr/>
          <p:nvPr/>
        </p:nvSpPr>
        <p:spPr>
          <a:xfrm>
            <a:off x="822960" y="3675888"/>
            <a:ext cx="5943600" cy="658368"/>
          </a:xfrm>
          <a:prstGeom prst="roundRect">
            <a:avLst>
              <a:gd name="adj" fmla="val 8333"/>
            </a:avLst>
          </a:prstGeom>
          <a:solidFill>
            <a:srgbClr val="FFFFFF"/>
          </a:solidFill>
          <a:ln w="15875">
            <a:solidFill>
              <a:srgbClr val="DCE2E8"/>
            </a:solidFill>
            <a:prstDash val="solid"/>
          </a:ln>
        </p:spPr>
      </p:sp>
      <p:sp>
        <p:nvSpPr>
          <p:cNvPr id="15" name="Text 13"/>
          <p:cNvSpPr txBox="1"/>
          <p:nvPr/>
        </p:nvSpPr>
        <p:spPr>
          <a:xfrm>
            <a:off x="1097280" y="3739896"/>
            <a:ext cx="2926080" cy="274320"/>
          </a:xfrm>
          <a:prstGeom prst="rect">
            <a:avLst/>
          </a:prstGeom>
          <a:noFill/>
          <a:ln/>
        </p:spPr>
        <p:txBody>
          <a:bodyPr wrap="square" lIns="0" tIns="0" rIns="0" bIns="0" rtlCol="0" anchor="ctr"/>
          <a:lstStyle/>
          <a:p>
            <a:pPr indent="0" marL="0">
              <a:buNone/>
            </a:pPr>
            <a:r>
              <a:rPr lang="en-US" sz="1500" b="1" dirty="0">
                <a:solidFill>
                  <a:srgbClr val="44505E"/>
                </a:solidFill>
                <a:latin typeface="Calibri" pitchFamily="34" charset="0"/>
                <a:ea typeface="Calibri" pitchFamily="34" charset="-122"/>
                <a:cs typeface="Calibri" pitchFamily="34" charset="-120"/>
              </a:rPr>
              <a:t>SVC · the FUNCTIONAL PLANE</a:t>
            </a:r>
            <a:endParaRPr lang="en-US" sz="1500" dirty="0"/>
          </a:p>
        </p:txBody>
      </p:sp>
      <p:sp>
        <p:nvSpPr>
          <p:cNvPr id="16" name="Text 14"/>
          <p:cNvSpPr txBox="1"/>
          <p:nvPr/>
        </p:nvSpPr>
        <p:spPr>
          <a:xfrm>
            <a:off x="1097280" y="4023360"/>
            <a:ext cx="4297680" cy="256032"/>
          </a:xfrm>
          <a:prstGeom prst="rect">
            <a:avLst/>
          </a:prstGeom>
          <a:noFill/>
          <a:ln/>
        </p:spPr>
        <p:txBody>
          <a:bodyPr wrap="square" lIns="0" tIns="0" rIns="0" bIns="0" rtlCol="0" anchor="ctr"/>
          <a:lstStyle/>
          <a:p>
            <a:pPr indent="0" marL="0">
              <a:buNone/>
            </a:pPr>
            <a:r>
              <a:rPr lang="en-US" sz="1150" dirty="0">
                <a:solidFill>
                  <a:srgbClr val="7C8794"/>
                </a:solidFill>
                <a:latin typeface="Calibri" pitchFamily="34" charset="0"/>
                <a:ea typeface="Calibri" pitchFamily="34" charset="-122"/>
                <a:cs typeface="Calibri" pitchFamily="34" charset="-120"/>
              </a:rPr>
              <a:t>“Functional planes that organize control and data responsibilities.”</a:t>
            </a:r>
            <a:endParaRPr lang="en-US" sz="1150" dirty="0"/>
          </a:p>
        </p:txBody>
      </p:sp>
      <p:sp>
        <p:nvSpPr>
          <p:cNvPr id="17" name="Text 15"/>
          <p:cNvSpPr txBox="1"/>
          <p:nvPr/>
        </p:nvSpPr>
        <p:spPr>
          <a:xfrm>
            <a:off x="5394960" y="3858768"/>
            <a:ext cx="1097280" cy="347472"/>
          </a:xfrm>
          <a:prstGeom prst="rect">
            <a:avLst/>
          </a:prstGeom>
          <a:noFill/>
          <a:ln/>
        </p:spPr>
        <p:txBody>
          <a:bodyPr wrap="square" lIns="0" tIns="0" rIns="0" bIns="0" rtlCol="0" anchor="ctr"/>
          <a:lstStyle/>
          <a:p>
            <a:pPr algn="r" indent="0" marL="0">
              <a:buNone/>
            </a:pPr>
            <a:r>
              <a:rPr lang="en-US" sz="1700" b="1" dirty="0">
                <a:solidFill>
                  <a:srgbClr val="7C8794"/>
                </a:solidFill>
                <a:latin typeface="Calibri" pitchFamily="34" charset="0"/>
                <a:ea typeface="Calibri" pitchFamily="34" charset="-122"/>
                <a:cs typeface="Calibri" pitchFamily="34" charset="-120"/>
              </a:rPr>
              <a:t>3</a:t>
            </a:r>
            <a:endParaRPr lang="en-US" sz="1700" dirty="0"/>
          </a:p>
        </p:txBody>
      </p:sp>
      <p:sp>
        <p:nvSpPr>
          <p:cNvPr id="18" name="Shape 16"/>
          <p:cNvSpPr/>
          <p:nvPr/>
        </p:nvSpPr>
        <p:spPr>
          <a:xfrm>
            <a:off x="822960" y="4425696"/>
            <a:ext cx="5943600" cy="658368"/>
          </a:xfrm>
          <a:prstGeom prst="roundRect">
            <a:avLst>
              <a:gd name="adj" fmla="val 8333"/>
            </a:avLst>
          </a:prstGeom>
          <a:solidFill>
            <a:srgbClr val="FFFFFF"/>
          </a:solidFill>
          <a:ln w="15875">
            <a:solidFill>
              <a:srgbClr val="DCE2E8"/>
            </a:solidFill>
            <a:prstDash val="solid"/>
          </a:ln>
        </p:spPr>
      </p:sp>
      <p:sp>
        <p:nvSpPr>
          <p:cNvPr id="19" name="Text 17"/>
          <p:cNvSpPr txBox="1"/>
          <p:nvPr/>
        </p:nvSpPr>
        <p:spPr>
          <a:xfrm>
            <a:off x="1097280" y="4489704"/>
            <a:ext cx="2926080" cy="274320"/>
          </a:xfrm>
          <a:prstGeom prst="rect">
            <a:avLst/>
          </a:prstGeom>
          <a:noFill/>
          <a:ln/>
        </p:spPr>
        <p:txBody>
          <a:bodyPr wrap="square" lIns="0" tIns="0" rIns="0" bIns="0" rtlCol="0" anchor="ctr"/>
          <a:lstStyle/>
          <a:p>
            <a:pPr indent="0" marL="0">
              <a:buNone/>
            </a:pPr>
            <a:r>
              <a:rPr lang="en-US" sz="1500" b="1" dirty="0">
                <a:solidFill>
                  <a:srgbClr val="44505E"/>
                </a:solidFill>
                <a:latin typeface="Calibri" pitchFamily="34" charset="0"/>
                <a:ea typeface="Calibri" pitchFamily="34" charset="-122"/>
                <a:cs typeface="Calibri" pitchFamily="34" charset="-120"/>
              </a:rPr>
              <a:t>AST · the BUILDING BLOCK</a:t>
            </a:r>
            <a:endParaRPr lang="en-US" sz="1500" dirty="0"/>
          </a:p>
        </p:txBody>
      </p:sp>
      <p:sp>
        <p:nvSpPr>
          <p:cNvPr id="20" name="Text 18"/>
          <p:cNvSpPr txBox="1"/>
          <p:nvPr/>
        </p:nvSpPr>
        <p:spPr>
          <a:xfrm>
            <a:off x="1097280" y="4773168"/>
            <a:ext cx="4297680" cy="256032"/>
          </a:xfrm>
          <a:prstGeom prst="rect">
            <a:avLst/>
          </a:prstGeom>
          <a:noFill/>
          <a:ln/>
        </p:spPr>
        <p:txBody>
          <a:bodyPr wrap="square" lIns="0" tIns="0" rIns="0" bIns="0" rtlCol="0" anchor="ctr"/>
          <a:lstStyle/>
          <a:p>
            <a:pPr indent="0" marL="0">
              <a:buNone/>
            </a:pPr>
            <a:r>
              <a:rPr lang="en-US" sz="1150" dirty="0">
                <a:solidFill>
                  <a:srgbClr val="7C8794"/>
                </a:solidFill>
                <a:latin typeface="Calibri" pitchFamily="34" charset="0"/>
                <a:ea typeface="Calibri" pitchFamily="34" charset="-122"/>
                <a:cs typeface="Calibri" pitchFamily="34" charset="-120"/>
              </a:rPr>
              <a:t>“Asset classes composing the system and its interfaces.”</a:t>
            </a:r>
            <a:endParaRPr lang="en-US" sz="1150" dirty="0"/>
          </a:p>
        </p:txBody>
      </p:sp>
      <p:sp>
        <p:nvSpPr>
          <p:cNvPr id="21" name="Text 19"/>
          <p:cNvSpPr txBox="1"/>
          <p:nvPr/>
        </p:nvSpPr>
        <p:spPr>
          <a:xfrm>
            <a:off x="5394960" y="4608576"/>
            <a:ext cx="1097280" cy="347472"/>
          </a:xfrm>
          <a:prstGeom prst="rect">
            <a:avLst/>
          </a:prstGeom>
          <a:noFill/>
          <a:ln/>
        </p:spPr>
        <p:txBody>
          <a:bodyPr wrap="square" lIns="0" tIns="0" rIns="0" bIns="0" rtlCol="0" anchor="ctr"/>
          <a:lstStyle/>
          <a:p>
            <a:pPr algn="r" indent="0" marL="0">
              <a:buNone/>
            </a:pPr>
            <a:r>
              <a:rPr lang="en-US" sz="1700" b="1" dirty="0">
                <a:solidFill>
                  <a:srgbClr val="7C8794"/>
                </a:solidFill>
                <a:latin typeface="Calibri" pitchFamily="34" charset="0"/>
                <a:ea typeface="Calibri" pitchFamily="34" charset="-122"/>
                <a:cs typeface="Calibri" pitchFamily="34" charset="-120"/>
              </a:rPr>
              <a:t>6</a:t>
            </a:r>
            <a:endParaRPr lang="en-US" sz="1700" dirty="0"/>
          </a:p>
        </p:txBody>
      </p:sp>
      <p:sp>
        <p:nvSpPr>
          <p:cNvPr id="22" name="Shape 20"/>
          <p:cNvSpPr/>
          <p:nvPr/>
        </p:nvSpPr>
        <p:spPr>
          <a:xfrm>
            <a:off x="6766560" y="2505456"/>
            <a:ext cx="219456" cy="0"/>
          </a:xfrm>
          <a:prstGeom prst="line">
            <a:avLst/>
          </a:prstGeom>
          <a:noFill/>
          <a:ln w="25400">
            <a:solidFill>
              <a:srgbClr val="C8791A"/>
            </a:solidFill>
            <a:prstDash val="solid"/>
          </a:ln>
        </p:spPr>
      </p:sp>
      <p:sp>
        <p:nvSpPr>
          <p:cNvPr id="23" name="Shape 21"/>
          <p:cNvSpPr/>
          <p:nvPr/>
        </p:nvSpPr>
        <p:spPr>
          <a:xfrm>
            <a:off x="6986016" y="2340864"/>
            <a:ext cx="960120" cy="329184"/>
          </a:xfrm>
          <a:prstGeom prst="roundRect">
            <a:avLst>
              <a:gd name="adj" fmla="val 50000"/>
            </a:avLst>
          </a:prstGeom>
          <a:solidFill>
            <a:srgbClr val="C8791A"/>
          </a:solidFill>
          <a:ln w="12700">
            <a:solidFill>
              <a:srgbClr val="C8791A"/>
            </a:solidFill>
            <a:prstDash val="solid"/>
          </a:ln>
        </p:spPr>
      </p:sp>
      <p:sp>
        <p:nvSpPr>
          <p:cNvPr id="24" name="Text 22"/>
          <p:cNvSpPr txBox="1"/>
          <p:nvPr/>
        </p:nvSpPr>
        <p:spPr>
          <a:xfrm>
            <a:off x="6986016" y="2386584"/>
            <a:ext cx="960120" cy="256032"/>
          </a:xfrm>
          <a:prstGeom prst="rect">
            <a:avLst/>
          </a:prstGeom>
          <a:noFill/>
          <a:ln/>
        </p:spPr>
        <p:txBody>
          <a:bodyPr wrap="square" lIns="0" tIns="0" rIns="0" bIns="0" rtlCol="0" anchor="ctr"/>
          <a:lstStyle/>
          <a:p>
            <a:pPr algn="ctr" indent="0" marL="0">
              <a:buNone/>
            </a:pPr>
            <a:r>
              <a:rPr lang="en-US" sz="1000" b="1" spc="60" kern="0" dirty="0">
                <a:solidFill>
                  <a:srgbClr val="FFFFFF"/>
                </a:solidFill>
                <a:latin typeface="Calibri" pitchFamily="34" charset="0"/>
                <a:ea typeface="Calibri" pitchFamily="34" charset="-122"/>
                <a:cs typeface="Calibri" pitchFamily="34" charset="-120"/>
              </a:rPr>
              <a:t>THE ROOT</a:t>
            </a:r>
            <a:endParaRPr lang="en-US" sz="1000" dirty="0"/>
          </a:p>
        </p:txBody>
      </p:sp>
      <p:sp>
        <p:nvSpPr>
          <p:cNvPr id="25" name="Text 23"/>
          <p:cNvSpPr txBox="1"/>
          <p:nvPr/>
        </p:nvSpPr>
        <p:spPr>
          <a:xfrm>
            <a:off x="822960" y="5248656"/>
            <a:ext cx="6766560" cy="457200"/>
          </a:xfrm>
          <a:prstGeom prst="rect">
            <a:avLst/>
          </a:prstGeom>
          <a:noFill/>
          <a:ln/>
        </p:spPr>
        <p:txBody>
          <a:bodyPr wrap="square" lIns="0" tIns="0" rIns="0" bIns="0" rtlCol="0" anchor="ctr"/>
          <a:lstStyle/>
          <a:p>
            <a:pPr indent="0" marL="0">
              <a:buNone/>
            </a:pPr>
            <a:r>
              <a:rPr lang="en-US" sz="1200" i="1" dirty="0">
                <a:solidFill>
                  <a:srgbClr val="7C8794"/>
                </a:solidFill>
                <a:latin typeface="Calibri" pitchFamily="34" charset="0"/>
                <a:ea typeface="Calibri" pitchFamily="34" charset="-122"/>
                <a:cs typeface="Calibri" pitchFamily="34" charset="-120"/>
              </a:rPr>
              <a:t>Definitions quoted from the published taxonomy. The counts are how many element types each layer publishes. Every element in the three lower layers traces up to an environment.</a:t>
            </a:r>
            <a:endParaRPr lang="en-US" sz="1200" dirty="0"/>
          </a:p>
        </p:txBody>
      </p:sp>
      <p:sp>
        <p:nvSpPr>
          <p:cNvPr id="26" name="Text 24"/>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name the environment in the record of an event that has happened?</a:t>
            </a:r>
            <a:endParaRPr lang="en-US" sz="1500" dirty="0"/>
          </a:p>
        </p:txBody>
      </p:sp>
      <p:sp>
        <p:nvSpPr>
          <p:cNvPr id="27" name="Text 25"/>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What the framework brings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Five environments published, two in use, none invented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Satellite Operations asked whether the model describes satellites and nothing else.</a:t>
            </a:r>
            <a:endParaRPr lang="en-US" sz="1600" dirty="0"/>
          </a:p>
        </p:txBody>
      </p:sp>
      <p:sp>
        <p:nvSpPr>
          <p:cNvPr id="6" name="Text 4"/>
          <p:cNvSpPr txBox="1"/>
          <p:nvPr/>
        </p:nvSpPr>
        <p:spPr>
          <a:xfrm>
            <a:off x="777240" y="2084832"/>
            <a:ext cx="1360627"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TAG</a:t>
            </a:r>
            <a:endParaRPr lang="en-US" sz="1100" dirty="0"/>
          </a:p>
        </p:txBody>
      </p:sp>
      <p:sp>
        <p:nvSpPr>
          <p:cNvPr id="7" name="Text 5"/>
          <p:cNvSpPr txBox="1"/>
          <p:nvPr/>
        </p:nvSpPr>
        <p:spPr>
          <a:xfrm>
            <a:off x="2275027" y="2084832"/>
            <a:ext cx="307238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ENVIRONMENT</a:t>
            </a:r>
            <a:endParaRPr lang="en-US" sz="1100" dirty="0"/>
          </a:p>
        </p:txBody>
      </p:sp>
      <p:sp>
        <p:nvSpPr>
          <p:cNvPr id="8" name="Text 6"/>
          <p:cNvSpPr txBox="1"/>
          <p:nvPr/>
        </p:nvSpPr>
        <p:spPr>
          <a:xfrm>
            <a:off x="5484571" y="2084832"/>
            <a:ext cx="5853989"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ON KESTREL TODAY</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1333195" cy="484632"/>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PCE-TE</a:t>
            </a:r>
            <a:endParaRPr lang="en-US" sz="1250" dirty="0"/>
          </a:p>
        </p:txBody>
      </p:sp>
      <p:sp>
        <p:nvSpPr>
          <p:cNvPr id="11" name="Text 9"/>
          <p:cNvSpPr txBox="1"/>
          <p:nvPr/>
        </p:nvSpPr>
        <p:spPr>
          <a:xfrm>
            <a:off x="2275027" y="2468880"/>
            <a:ext cx="304495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Terrestrial</a:t>
            </a:r>
            <a:endParaRPr lang="en-US" sz="1300" dirty="0"/>
          </a:p>
        </p:txBody>
      </p:sp>
      <p:sp>
        <p:nvSpPr>
          <p:cNvPr id="12" name="Text 10"/>
          <p:cNvSpPr txBox="1"/>
          <p:nvPr/>
        </p:nvSpPr>
        <p:spPr>
          <a:xfrm>
            <a:off x="5484571" y="2468880"/>
            <a:ext cx="5826557"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Populated. Reston and Kiruna, two elements.</a:t>
            </a:r>
            <a:endParaRPr lang="en-US" sz="1300" dirty="0"/>
          </a:p>
        </p:txBody>
      </p:sp>
      <p:sp>
        <p:nvSpPr>
          <p:cNvPr id="13" name="Shape 11"/>
          <p:cNvSpPr/>
          <p:nvPr/>
        </p:nvSpPr>
        <p:spPr>
          <a:xfrm>
            <a:off x="777240" y="2971800"/>
            <a:ext cx="10698480" cy="530352"/>
          </a:xfrm>
          <a:prstGeom prst="rect">
            <a:avLst/>
          </a:prstGeom>
          <a:solidFill>
            <a:srgbClr val="F7F9FB"/>
          </a:solidFill>
          <a:ln/>
        </p:spPr>
      </p:sp>
      <p:sp>
        <p:nvSpPr>
          <p:cNvPr id="14" name="Text 12"/>
          <p:cNvSpPr txBox="1"/>
          <p:nvPr/>
        </p:nvSpPr>
        <p:spPr>
          <a:xfrm>
            <a:off x="777240" y="3026664"/>
            <a:ext cx="1333195" cy="484632"/>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PCE-OR</a:t>
            </a:r>
            <a:endParaRPr lang="en-US" sz="1250" dirty="0"/>
          </a:p>
        </p:txBody>
      </p:sp>
      <p:sp>
        <p:nvSpPr>
          <p:cNvPr id="15" name="Text 13"/>
          <p:cNvSpPr txBox="1"/>
          <p:nvPr/>
        </p:nvSpPr>
        <p:spPr>
          <a:xfrm>
            <a:off x="2275027" y="3026664"/>
            <a:ext cx="304495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Orbital</a:t>
            </a:r>
            <a:endParaRPr lang="en-US" sz="1300" dirty="0"/>
          </a:p>
        </p:txBody>
      </p:sp>
      <p:sp>
        <p:nvSpPr>
          <p:cNvPr id="16" name="Text 14"/>
          <p:cNvSpPr txBox="1"/>
          <p:nvPr/>
        </p:nvSpPr>
        <p:spPr>
          <a:xfrm>
            <a:off x="5484571" y="3026664"/>
            <a:ext cx="5826557"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Populated. The geostationary and medium Earth regimes.</a:t>
            </a:r>
            <a:endParaRPr lang="en-US" sz="1300" dirty="0"/>
          </a:p>
        </p:txBody>
      </p:sp>
      <p:sp>
        <p:nvSpPr>
          <p:cNvPr id="17" name="Text 15"/>
          <p:cNvSpPr txBox="1"/>
          <p:nvPr/>
        </p:nvSpPr>
        <p:spPr>
          <a:xfrm>
            <a:off x="777240" y="3584448"/>
            <a:ext cx="1333195" cy="484632"/>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PCE-AQ</a:t>
            </a:r>
            <a:endParaRPr lang="en-US" sz="1250" dirty="0"/>
          </a:p>
        </p:txBody>
      </p:sp>
      <p:sp>
        <p:nvSpPr>
          <p:cNvPr id="18" name="Text 16"/>
          <p:cNvSpPr txBox="1"/>
          <p:nvPr/>
        </p:nvSpPr>
        <p:spPr>
          <a:xfrm>
            <a:off x="2275027" y="3584448"/>
            <a:ext cx="304495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Aquatic</a:t>
            </a:r>
            <a:endParaRPr lang="en-US" sz="1300" dirty="0"/>
          </a:p>
        </p:txBody>
      </p:sp>
      <p:sp>
        <p:nvSpPr>
          <p:cNvPr id="19" name="Text 17"/>
          <p:cNvSpPr txBox="1"/>
          <p:nvPr/>
        </p:nvSpPr>
        <p:spPr>
          <a:xfrm>
            <a:off x="5484571" y="3584448"/>
            <a:ext cx="5826557"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Published and unused. Maritime enumerates into it.</a:t>
            </a:r>
            <a:endParaRPr lang="en-US" sz="1300" dirty="0"/>
          </a:p>
        </p:txBody>
      </p:sp>
      <p:sp>
        <p:nvSpPr>
          <p:cNvPr id="20" name="Shape 18"/>
          <p:cNvSpPr/>
          <p:nvPr/>
        </p:nvSpPr>
        <p:spPr>
          <a:xfrm>
            <a:off x="777240" y="4087368"/>
            <a:ext cx="10698480" cy="530352"/>
          </a:xfrm>
          <a:prstGeom prst="rect">
            <a:avLst/>
          </a:prstGeom>
          <a:solidFill>
            <a:srgbClr val="F7F9FB"/>
          </a:solidFill>
          <a:ln/>
        </p:spPr>
      </p:sp>
      <p:sp>
        <p:nvSpPr>
          <p:cNvPr id="21" name="Text 19"/>
          <p:cNvSpPr txBox="1"/>
          <p:nvPr/>
        </p:nvSpPr>
        <p:spPr>
          <a:xfrm>
            <a:off x="777240" y="4142232"/>
            <a:ext cx="1333195" cy="484632"/>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PCE-AE</a:t>
            </a:r>
            <a:endParaRPr lang="en-US" sz="1250" dirty="0"/>
          </a:p>
        </p:txBody>
      </p:sp>
      <p:sp>
        <p:nvSpPr>
          <p:cNvPr id="22" name="Text 20"/>
          <p:cNvSpPr txBox="1"/>
          <p:nvPr/>
        </p:nvSpPr>
        <p:spPr>
          <a:xfrm>
            <a:off x="2275027" y="4142232"/>
            <a:ext cx="304495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Aerial</a:t>
            </a:r>
            <a:endParaRPr lang="en-US" sz="1300" dirty="0"/>
          </a:p>
        </p:txBody>
      </p:sp>
      <p:sp>
        <p:nvSpPr>
          <p:cNvPr id="23" name="Text 21"/>
          <p:cNvSpPr txBox="1"/>
          <p:nvPr/>
        </p:nvSpPr>
        <p:spPr>
          <a:xfrm>
            <a:off x="5484571" y="4142232"/>
            <a:ext cx="5826557"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Published and unused. Low, high and near space sit beneath it.</a:t>
            </a:r>
            <a:endParaRPr lang="en-US" sz="1300" dirty="0"/>
          </a:p>
        </p:txBody>
      </p:sp>
      <p:sp>
        <p:nvSpPr>
          <p:cNvPr id="24" name="Text 22"/>
          <p:cNvSpPr txBox="1"/>
          <p:nvPr/>
        </p:nvSpPr>
        <p:spPr>
          <a:xfrm>
            <a:off x="777240" y="4700016"/>
            <a:ext cx="1333195" cy="484632"/>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PCE-DS</a:t>
            </a:r>
            <a:endParaRPr lang="en-US" sz="1250" dirty="0"/>
          </a:p>
        </p:txBody>
      </p:sp>
      <p:sp>
        <p:nvSpPr>
          <p:cNvPr id="25" name="Text 23"/>
          <p:cNvSpPr txBox="1"/>
          <p:nvPr/>
        </p:nvSpPr>
        <p:spPr>
          <a:xfrm>
            <a:off x="2275027" y="4700016"/>
            <a:ext cx="3044952"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Deep Space</a:t>
            </a:r>
            <a:endParaRPr lang="en-US" sz="1300" dirty="0"/>
          </a:p>
        </p:txBody>
      </p:sp>
      <p:sp>
        <p:nvSpPr>
          <p:cNvPr id="26" name="Text 24"/>
          <p:cNvSpPr txBox="1"/>
          <p:nvPr/>
        </p:nvSpPr>
        <p:spPr>
          <a:xfrm>
            <a:off x="5484571" y="4700016"/>
            <a:ext cx="5826557" cy="484632"/>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Published and unused. Its own segment already exists.</a:t>
            </a:r>
            <a:endParaRPr lang="en-US" sz="1300" dirty="0"/>
          </a:p>
        </p:txBody>
      </p:sp>
      <p:sp>
        <p:nvSpPr>
          <p:cNvPr id="27" name="Shape 25"/>
          <p:cNvSpPr/>
          <p:nvPr/>
        </p:nvSpPr>
        <p:spPr>
          <a:xfrm>
            <a:off x="777240" y="5440680"/>
            <a:ext cx="10698480" cy="530352"/>
          </a:xfrm>
          <a:prstGeom prst="roundRect">
            <a:avLst>
              <a:gd name="adj" fmla="val 10345"/>
            </a:avLst>
          </a:prstGeom>
          <a:solidFill>
            <a:srgbClr val="FDF6EC"/>
          </a:solidFill>
          <a:ln w="22225">
            <a:solidFill>
              <a:srgbClr val="C8791A"/>
            </a:solidFill>
            <a:prstDash val="solid"/>
          </a:ln>
        </p:spPr>
      </p:sp>
      <p:sp>
        <p:nvSpPr>
          <p:cNvPr id="28" name="Text 26"/>
          <p:cNvSpPr txBox="1"/>
          <p:nvPr/>
        </p:nvSpPr>
        <p:spPr>
          <a:xfrm>
            <a:off x="960120" y="5504688"/>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9" name="Text 27"/>
          <p:cNvSpPr txBox="1"/>
          <p:nvPr/>
        </p:nvSpPr>
        <p:spPr>
          <a:xfrm>
            <a:off x="960120" y="5715000"/>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new environment is a new parent, not a redesign. Ordinals are issued once and never renumbered.</a:t>
            </a:r>
            <a:endParaRPr lang="en-US" sz="1300" dirty="0"/>
          </a:p>
        </p:txBody>
      </p:sp>
      <p:sp>
        <p:nvSpPr>
          <p:cNvPr id="30" name="Text 28"/>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add a maritime or aerial program without redesigning the model?</a:t>
            </a:r>
            <a:endParaRPr lang="en-US" sz="1500" dirty="0"/>
          </a:p>
        </p:txBody>
      </p:sp>
      <p:sp>
        <p:nvSpPr>
          <p:cNvPr id="31" name="Text 29"/>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The notation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Two forms: one names a type, one names a real thing</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44 elements were written in the right-hand form. The left-hand form is what you read them against.</a:t>
            </a:r>
            <a:endParaRPr lang="en-US" sz="1600" dirty="0"/>
          </a:p>
        </p:txBody>
      </p:sp>
      <p:sp>
        <p:nvSpPr>
          <p:cNvPr id="6" name="Shape 4"/>
          <p:cNvSpPr/>
          <p:nvPr/>
        </p:nvSpPr>
        <p:spPr>
          <a:xfrm>
            <a:off x="777240" y="2066544"/>
            <a:ext cx="5029200" cy="3419856"/>
          </a:xfrm>
          <a:prstGeom prst="roundRect">
            <a:avLst>
              <a:gd name="adj" fmla="val 1604"/>
            </a:avLst>
          </a:prstGeom>
          <a:solidFill>
            <a:srgbClr val="FFFFFF"/>
          </a:solidFill>
          <a:ln w="19050">
            <a:solidFill>
              <a:srgbClr val="DCE2E8"/>
            </a:solidFill>
            <a:prstDash val="solid"/>
          </a:ln>
        </p:spPr>
      </p:sp>
      <p:sp>
        <p:nvSpPr>
          <p:cNvPr id="7" name="Text 5"/>
          <p:cNvSpPr txBox="1"/>
          <p:nvPr/>
        </p:nvSpPr>
        <p:spPr>
          <a:xfrm>
            <a:off x="1051560" y="2249424"/>
            <a:ext cx="4480560" cy="237744"/>
          </a:xfrm>
          <a:prstGeom prst="rect">
            <a:avLst/>
          </a:prstGeom>
          <a:noFill/>
          <a:ln/>
        </p:spPr>
        <p:txBody>
          <a:bodyPr wrap="square" lIns="0" tIns="0" rIns="0" bIns="0" rtlCol="0" anchor="ctr"/>
          <a:lstStyle/>
          <a:p>
            <a:pPr indent="0" marL="0">
              <a:buNone/>
            </a:pPr>
            <a:r>
              <a:rPr lang="en-US" sz="1100" b="1" spc="160" kern="0" dirty="0">
                <a:solidFill>
                  <a:srgbClr val="1C7293"/>
                </a:solidFill>
                <a:latin typeface="Calibri" pitchFamily="34" charset="0"/>
                <a:ea typeface="Calibri" pitchFamily="34" charset="-122"/>
                <a:cs typeface="Calibri" pitchFamily="34" charset="-120"/>
              </a:rPr>
              <a:t>TEN · THE TYPE</a:t>
            </a:r>
            <a:endParaRPr lang="en-US" sz="1100" dirty="0"/>
          </a:p>
        </p:txBody>
      </p:sp>
      <p:sp>
        <p:nvSpPr>
          <p:cNvPr id="8" name="Text 6"/>
          <p:cNvSpPr txBox="1"/>
          <p:nvPr/>
        </p:nvSpPr>
        <p:spPr>
          <a:xfrm>
            <a:off x="105156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Read from the published taxonomy</a:t>
            </a:r>
            <a:endParaRPr lang="en-US" sz="1650" dirty="0"/>
          </a:p>
        </p:txBody>
      </p:sp>
      <p:sp>
        <p:nvSpPr>
          <p:cNvPr id="9" name="Text 7"/>
          <p:cNvSpPr txBox="1"/>
          <p:nvPr/>
        </p:nvSpPr>
        <p:spPr>
          <a:xfrm>
            <a:off x="105156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Hyphens, and no ordinal. A type, not a thing you own.</a:t>
            </a:r>
            <a:endParaRPr lang="en-US" sz="1250" dirty="0"/>
          </a:p>
        </p:txBody>
      </p:sp>
      <p:sp>
        <p:nvSpPr>
          <p:cNvPr id="10" name="Text 8"/>
          <p:cNvSpPr txBox="1"/>
          <p:nvPr/>
        </p:nvSpPr>
        <p:spPr>
          <a:xfrm>
            <a:off x="105156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LAYER</a:t>
            </a:r>
            <a:endParaRPr lang="en-US" sz="1000" dirty="0"/>
          </a:p>
        </p:txBody>
      </p:sp>
      <p:sp>
        <p:nvSpPr>
          <p:cNvPr id="11" name="Text 9"/>
          <p:cNvSpPr txBox="1"/>
          <p:nvPr/>
        </p:nvSpPr>
        <p:spPr>
          <a:xfrm>
            <a:off x="244144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SEG</a:t>
            </a:r>
            <a:endParaRPr lang="en-US" sz="1100" dirty="0"/>
          </a:p>
        </p:txBody>
      </p:sp>
      <p:sp>
        <p:nvSpPr>
          <p:cNvPr id="12" name="Text 10"/>
          <p:cNvSpPr txBox="1"/>
          <p:nvPr/>
        </p:nvSpPr>
        <p:spPr>
          <a:xfrm>
            <a:off x="105156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TAG</a:t>
            </a:r>
            <a:endParaRPr lang="en-US" sz="1000" dirty="0"/>
          </a:p>
        </p:txBody>
      </p:sp>
      <p:sp>
        <p:nvSpPr>
          <p:cNvPr id="13" name="Text 11"/>
          <p:cNvSpPr txBox="1"/>
          <p:nvPr/>
        </p:nvSpPr>
        <p:spPr>
          <a:xfrm>
            <a:off x="244144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GR</a:t>
            </a:r>
            <a:endParaRPr lang="en-US" sz="1100" dirty="0"/>
          </a:p>
        </p:txBody>
      </p:sp>
      <p:sp>
        <p:nvSpPr>
          <p:cNvPr id="14" name="Text 12"/>
          <p:cNvSpPr txBox="1"/>
          <p:nvPr/>
        </p:nvSpPr>
        <p:spPr>
          <a:xfrm>
            <a:off x="105156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LABEL</a:t>
            </a:r>
            <a:endParaRPr lang="en-US" sz="1000" dirty="0"/>
          </a:p>
        </p:txBody>
      </p:sp>
      <p:sp>
        <p:nvSpPr>
          <p:cNvPr id="15" name="Text 13"/>
          <p:cNvSpPr txBox="1"/>
          <p:nvPr/>
        </p:nvSpPr>
        <p:spPr>
          <a:xfrm>
            <a:off x="244144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Ground</a:t>
            </a:r>
            <a:endParaRPr lang="en-US" sz="1100" dirty="0"/>
          </a:p>
        </p:txBody>
      </p:sp>
      <p:sp>
        <p:nvSpPr>
          <p:cNvPr id="16" name="Text 14"/>
          <p:cNvSpPr txBox="1"/>
          <p:nvPr/>
        </p:nvSpPr>
        <p:spPr>
          <a:xfrm>
            <a:off x="105156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ORDINAL</a:t>
            </a:r>
            <a:endParaRPr lang="en-US" sz="1000" dirty="0"/>
          </a:p>
        </p:txBody>
      </p:sp>
      <p:sp>
        <p:nvSpPr>
          <p:cNvPr id="17" name="Text 15"/>
          <p:cNvSpPr txBox="1"/>
          <p:nvPr/>
        </p:nvSpPr>
        <p:spPr>
          <a:xfrm>
            <a:off x="244144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none, a type is not a thing</a:t>
            </a:r>
            <a:endParaRPr lang="en-US" sz="1100" dirty="0"/>
          </a:p>
        </p:txBody>
      </p:sp>
      <p:sp>
        <p:nvSpPr>
          <p:cNvPr id="18" name="Text 16"/>
          <p:cNvSpPr txBox="1"/>
          <p:nvPr/>
        </p:nvSpPr>
        <p:spPr>
          <a:xfrm>
            <a:off x="105156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DEFINITION</a:t>
            </a:r>
            <a:endParaRPr lang="en-US" sz="1000" dirty="0"/>
          </a:p>
        </p:txBody>
      </p:sp>
      <p:sp>
        <p:nvSpPr>
          <p:cNvPr id="19" name="Text 17"/>
          <p:cNvSpPr txBox="1"/>
          <p:nvPr/>
        </p:nvSpPr>
        <p:spPr>
          <a:xfrm>
            <a:off x="244144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published, quoted verbatim</a:t>
            </a:r>
            <a:endParaRPr lang="en-US" sz="1100" dirty="0"/>
          </a:p>
        </p:txBody>
      </p:sp>
      <p:sp>
        <p:nvSpPr>
          <p:cNvPr id="20" name="Shape 18"/>
          <p:cNvSpPr/>
          <p:nvPr/>
        </p:nvSpPr>
        <p:spPr>
          <a:xfrm>
            <a:off x="1051560" y="4480560"/>
            <a:ext cx="4480560" cy="0"/>
          </a:xfrm>
          <a:prstGeom prst="line">
            <a:avLst/>
          </a:prstGeom>
          <a:noFill/>
          <a:ln w="12700">
            <a:solidFill>
              <a:srgbClr val="DCE2E8"/>
            </a:solidFill>
            <a:prstDash val="solid"/>
          </a:ln>
        </p:spPr>
      </p:sp>
      <p:sp>
        <p:nvSpPr>
          <p:cNvPr id="21" name="Text 19"/>
          <p:cNvSpPr txBox="1"/>
          <p:nvPr/>
        </p:nvSpPr>
        <p:spPr>
          <a:xfrm>
            <a:off x="105156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type key, identical in every organization that adopts it</a:t>
            </a:r>
            <a:endParaRPr lang="en-US" sz="1000" dirty="0"/>
          </a:p>
        </p:txBody>
      </p:sp>
      <p:sp>
        <p:nvSpPr>
          <p:cNvPr id="22" name="Text 20"/>
          <p:cNvSpPr txBox="1"/>
          <p:nvPr/>
        </p:nvSpPr>
        <p:spPr>
          <a:xfrm>
            <a:off x="1051560" y="4773168"/>
            <a:ext cx="4480560" cy="548640"/>
          </a:xfrm>
          <a:prstGeom prst="rect">
            <a:avLst/>
          </a:prstGeom>
          <a:noFill/>
          <a:ln/>
        </p:spPr>
        <p:txBody>
          <a:bodyPr wrap="square" lIns="0" tIns="0" rIns="0" bIns="0" rtlCol="0" anchor="ctr"/>
          <a:lstStyle/>
          <a:p>
            <a:pPr indent="0" marL="0">
              <a:buNone/>
            </a:pPr>
            <a:r>
              <a:rPr lang="en-US" sz="1000" dirty="0">
                <a:solidFill>
                  <a:srgbClr val="1C7293"/>
                </a:solidFill>
                <a:latin typeface="Courier New" pitchFamily="34" charset="0"/>
                <a:ea typeface="Courier New" pitchFamily="34" charset="-122"/>
                <a:cs typeface="Courier New" pitchFamily="34" charset="-120"/>
              </a:rPr>
              <a:t>SEG-GR-Ground</a:t>
            </a:r>
            <a:endParaRPr lang="en-US" sz="1000" dirty="0"/>
          </a:p>
        </p:txBody>
      </p:sp>
      <p:sp>
        <p:nvSpPr>
          <p:cNvPr id="23" name="Shape 21"/>
          <p:cNvSpPr/>
          <p:nvPr/>
        </p:nvSpPr>
        <p:spPr>
          <a:xfrm>
            <a:off x="6355080" y="2066544"/>
            <a:ext cx="5029200" cy="3419856"/>
          </a:xfrm>
          <a:prstGeom prst="roundRect">
            <a:avLst>
              <a:gd name="adj" fmla="val 1604"/>
            </a:avLst>
          </a:prstGeom>
          <a:solidFill>
            <a:srgbClr val="FDF6EC"/>
          </a:solidFill>
          <a:ln w="28575">
            <a:solidFill>
              <a:srgbClr val="C8791A"/>
            </a:solidFill>
            <a:prstDash val="solid"/>
          </a:ln>
        </p:spPr>
      </p:sp>
      <p:sp>
        <p:nvSpPr>
          <p:cNvPr id="24" name="Text 22"/>
          <p:cNvSpPr txBox="1"/>
          <p:nvPr/>
        </p:nvSpPr>
        <p:spPr>
          <a:xfrm>
            <a:off x="6629400" y="2249424"/>
            <a:ext cx="4480560" cy="237744"/>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ETEN · THE INSTANCE</a:t>
            </a:r>
            <a:endParaRPr lang="en-US" sz="1100" dirty="0"/>
          </a:p>
        </p:txBody>
      </p:sp>
      <p:sp>
        <p:nvSpPr>
          <p:cNvPr id="25" name="Text 23"/>
          <p:cNvSpPr txBox="1"/>
          <p:nvPr/>
        </p:nvSpPr>
        <p:spPr>
          <a:xfrm>
            <a:off x="662940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Kestrel's Reston mission-operations enclave</a:t>
            </a:r>
            <a:endParaRPr lang="en-US" sz="1650" dirty="0"/>
          </a:p>
        </p:txBody>
      </p:sp>
      <p:sp>
        <p:nvSpPr>
          <p:cNvPr id="26" name="Text 24"/>
          <p:cNvSpPr txBox="1"/>
          <p:nvPr/>
        </p:nvSpPr>
        <p:spPr>
          <a:xfrm>
            <a:off x="662940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Colons and an ordinal. This is the record you produce.</a:t>
            </a:r>
            <a:endParaRPr lang="en-US" sz="1250" dirty="0"/>
          </a:p>
        </p:txBody>
      </p:sp>
      <p:sp>
        <p:nvSpPr>
          <p:cNvPr id="27" name="Text 25"/>
          <p:cNvSpPr txBox="1"/>
          <p:nvPr/>
        </p:nvSpPr>
        <p:spPr>
          <a:xfrm>
            <a:off x="662940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LAYER</a:t>
            </a:r>
            <a:endParaRPr lang="en-US" sz="1000" dirty="0"/>
          </a:p>
        </p:txBody>
      </p:sp>
      <p:sp>
        <p:nvSpPr>
          <p:cNvPr id="28" name="Text 26"/>
          <p:cNvSpPr txBox="1"/>
          <p:nvPr/>
        </p:nvSpPr>
        <p:spPr>
          <a:xfrm>
            <a:off x="801928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SEG</a:t>
            </a:r>
            <a:endParaRPr lang="en-US" sz="1100" dirty="0"/>
          </a:p>
        </p:txBody>
      </p:sp>
      <p:sp>
        <p:nvSpPr>
          <p:cNvPr id="29" name="Text 27"/>
          <p:cNvSpPr txBox="1"/>
          <p:nvPr/>
        </p:nvSpPr>
        <p:spPr>
          <a:xfrm>
            <a:off x="662940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TAG</a:t>
            </a:r>
            <a:endParaRPr lang="en-US" sz="1000" dirty="0"/>
          </a:p>
        </p:txBody>
      </p:sp>
      <p:sp>
        <p:nvSpPr>
          <p:cNvPr id="30" name="Text 28"/>
          <p:cNvSpPr txBox="1"/>
          <p:nvPr/>
        </p:nvSpPr>
        <p:spPr>
          <a:xfrm>
            <a:off x="801928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GR</a:t>
            </a:r>
            <a:endParaRPr lang="en-US" sz="1100" dirty="0"/>
          </a:p>
        </p:txBody>
      </p:sp>
      <p:sp>
        <p:nvSpPr>
          <p:cNvPr id="31" name="Text 29"/>
          <p:cNvSpPr txBox="1"/>
          <p:nvPr/>
        </p:nvSpPr>
        <p:spPr>
          <a:xfrm>
            <a:off x="662940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LABEL</a:t>
            </a:r>
            <a:endParaRPr lang="en-US" sz="1000" dirty="0"/>
          </a:p>
        </p:txBody>
      </p:sp>
      <p:sp>
        <p:nvSpPr>
          <p:cNvPr id="32" name="Text 30"/>
          <p:cNvSpPr txBox="1"/>
          <p:nvPr/>
        </p:nvSpPr>
        <p:spPr>
          <a:xfrm>
            <a:off x="801928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Ground</a:t>
            </a:r>
            <a:endParaRPr lang="en-US" sz="1100" dirty="0"/>
          </a:p>
        </p:txBody>
      </p:sp>
      <p:sp>
        <p:nvSpPr>
          <p:cNvPr id="33" name="Text 31"/>
          <p:cNvSpPr txBox="1"/>
          <p:nvPr/>
        </p:nvSpPr>
        <p:spPr>
          <a:xfrm>
            <a:off x="662940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ORDINAL</a:t>
            </a:r>
            <a:endParaRPr lang="en-US" sz="1000" dirty="0"/>
          </a:p>
        </p:txBody>
      </p:sp>
      <p:sp>
        <p:nvSpPr>
          <p:cNvPr id="34" name="Text 32"/>
          <p:cNvSpPr txBox="1"/>
          <p:nvPr/>
        </p:nvSpPr>
        <p:spPr>
          <a:xfrm>
            <a:off x="801928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00</a:t>
            </a:r>
            <a:endParaRPr lang="en-US" sz="1100" dirty="0"/>
          </a:p>
        </p:txBody>
      </p:sp>
      <p:sp>
        <p:nvSpPr>
          <p:cNvPr id="35" name="Text 33"/>
          <p:cNvSpPr txBox="1"/>
          <p:nvPr/>
        </p:nvSpPr>
        <p:spPr>
          <a:xfrm>
            <a:off x="662940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DESCRIPTION</a:t>
            </a:r>
            <a:endParaRPr lang="en-US" sz="1000" dirty="0"/>
          </a:p>
        </p:txBody>
      </p:sp>
      <p:sp>
        <p:nvSpPr>
          <p:cNvPr id="36" name="Text 34"/>
          <p:cNvSpPr txBox="1"/>
          <p:nvPr/>
        </p:nvSpPr>
        <p:spPr>
          <a:xfrm>
            <a:off x="801928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the Reston command services, in one line</a:t>
            </a:r>
            <a:endParaRPr lang="en-US" sz="1100" dirty="0"/>
          </a:p>
        </p:txBody>
      </p:sp>
      <p:sp>
        <p:nvSpPr>
          <p:cNvPr id="37" name="Shape 35"/>
          <p:cNvSpPr/>
          <p:nvPr/>
        </p:nvSpPr>
        <p:spPr>
          <a:xfrm>
            <a:off x="6629400" y="4480560"/>
            <a:ext cx="4480560" cy="0"/>
          </a:xfrm>
          <a:prstGeom prst="line">
            <a:avLst/>
          </a:prstGeom>
          <a:noFill/>
          <a:ln w="12700">
            <a:solidFill>
              <a:srgbClr val="DCE2E8"/>
            </a:solidFill>
            <a:prstDash val="solid"/>
          </a:ln>
        </p:spPr>
      </p:sp>
      <p:sp>
        <p:nvSpPr>
          <p:cNvPr id="38" name="Text 36"/>
          <p:cNvSpPr txBox="1"/>
          <p:nvPr/>
        </p:nvSpPr>
        <p:spPr>
          <a:xfrm>
            <a:off x="662940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instance key, one description everywhere it appears</a:t>
            </a:r>
            <a:endParaRPr lang="en-US" sz="1000" dirty="0"/>
          </a:p>
        </p:txBody>
      </p:sp>
      <p:sp>
        <p:nvSpPr>
          <p:cNvPr id="39" name="Text 37"/>
          <p:cNvSpPr txBox="1"/>
          <p:nvPr/>
        </p:nvSpPr>
        <p:spPr>
          <a:xfrm>
            <a:off x="6629400" y="4773168"/>
            <a:ext cx="4480560" cy="548640"/>
          </a:xfrm>
          <a:prstGeom prst="rect">
            <a:avLst/>
          </a:prstGeom>
          <a:noFill/>
          <a:ln/>
        </p:spPr>
        <p:txBody>
          <a:bodyPr wrap="square" lIns="0" tIns="0" rIns="0" bIns="0" rtlCol="0" anchor="ctr"/>
          <a:lstStyle/>
          <a:p>
            <a:pPr indent="0" marL="0">
              <a:buNone/>
            </a:pPr>
            <a:r>
              <a:rPr lang="en-US" sz="1000" dirty="0">
                <a:solidFill>
                  <a:srgbClr val="C8791A"/>
                </a:solidFill>
                <a:latin typeface="Courier New" pitchFamily="34" charset="0"/>
                <a:ea typeface="Courier New" pitchFamily="34" charset="-122"/>
                <a:cs typeface="Courier New" pitchFamily="34" charset="-120"/>
              </a:rPr>
              <a:t>SEG:GR:Ground:00</a:t>
            </a:r>
            <a:endParaRPr lang="en-US" sz="1000" dirty="0"/>
          </a:p>
        </p:txBody>
      </p:sp>
      <p:sp>
        <p:nvSpPr>
          <p:cNvPr id="40" name="Text 38"/>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write one identifier that names both the type and the real instance?</a:t>
            </a:r>
            <a:endParaRPr lang="en-US" sz="1500" dirty="0"/>
          </a:p>
        </p:txBody>
      </p:sp>
      <p:sp>
        <p:nvSpPr>
          <p:cNvPr id="41" name="Text 39"/>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what it brings</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aquatic environment is published with an aquatic segment beneath it, so a first maritime ground network is an enumeration, not a schema change.</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redesigning the model?</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aerial environment already carries low altitude, high altitude and near space as segments, so a relay crossing all three names the ones it crosses.</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Deep space is a published environment with its own segment, so minutes of light time belong to where the machine operates rather than to the modem.</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model you run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03</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three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In the 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Nine decisions taken on Monday, and the first of them was the scope.</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objection from Security Operations, and the 30 type taxonomy that answered it.</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rulings, three named owners, and the gate every element must pass.</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In the room · the proposal</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departments, one platform, one scope to choose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Monday 03 August. Reston conference room 2, Kiruna on the link. Nine decisions taken, the first of them the scope.</a:t>
            </a:r>
            <a:endParaRPr lang="en-US" sz="1600" dirty="0"/>
          </a:p>
        </p:txBody>
      </p:sp>
      <p:sp>
        <p:nvSpPr>
          <p:cNvPr id="6" name="Shape 4"/>
          <p:cNvSpPr/>
          <p:nvPr/>
        </p:nvSpPr>
        <p:spPr>
          <a:xfrm>
            <a:off x="2103120" y="2148840"/>
            <a:ext cx="7955280" cy="1143000"/>
          </a:xfrm>
          <a:prstGeom prst="roundRect">
            <a:avLst>
              <a:gd name="adj" fmla="val 6400"/>
            </a:avLst>
          </a:prstGeom>
          <a:solidFill>
            <a:srgbClr val="FDF6EC"/>
          </a:solidFill>
          <a:ln w="28575">
            <a:solidFill>
              <a:srgbClr val="C8791A"/>
            </a:solidFill>
            <a:prstDash val="solid"/>
          </a:ln>
        </p:spPr>
      </p:sp>
      <p:sp>
        <p:nvSpPr>
          <p:cNvPr id="7" name="Text 5"/>
          <p:cNvSpPr txBox="1"/>
          <p:nvPr/>
        </p:nvSpPr>
        <p:spPr>
          <a:xfrm>
            <a:off x="2468880" y="2331720"/>
            <a:ext cx="7223760" cy="402336"/>
          </a:xfrm>
          <a:prstGeom prst="rect">
            <a:avLst/>
          </a:prstGeom>
          <a:noFill/>
          <a:ln/>
        </p:spPr>
        <p:txBody>
          <a:bodyPr wrap="square" lIns="0" tIns="0" rIns="0" bIns="0" rtlCol="0" anchor="ctr"/>
          <a:lstStyle/>
          <a:p>
            <a:pPr algn="ctr" indent="0" marL="0">
              <a:buNone/>
            </a:pPr>
            <a:r>
              <a:rPr lang="en-US" sz="2100" b="1" dirty="0">
                <a:solidFill>
                  <a:srgbClr val="1B2430"/>
                </a:solidFill>
                <a:latin typeface="Cambria" pitchFamily="34" charset="0"/>
                <a:ea typeface="Cambria" pitchFamily="34" charset="-122"/>
                <a:cs typeface="Cambria" pitchFamily="34" charset="-120"/>
              </a:rPr>
              <a:t>Enumerate the telecommand path first</a:t>
            </a:r>
            <a:endParaRPr lang="en-US" sz="2100" dirty="0"/>
          </a:p>
        </p:txBody>
      </p:sp>
      <p:sp>
        <p:nvSpPr>
          <p:cNvPr id="8" name="Text 6"/>
          <p:cNvSpPr txBox="1"/>
          <p:nvPr/>
        </p:nvSpPr>
        <p:spPr>
          <a:xfrm>
            <a:off x="2468880" y="2807208"/>
            <a:ext cx="7223760" cy="365760"/>
          </a:xfrm>
          <a:prstGeom prst="rect">
            <a:avLst/>
          </a:prstGeom>
          <a:noFill/>
          <a:ln/>
        </p:spPr>
        <p:txBody>
          <a:bodyPr wrap="square" lIns="0" tIns="0" rIns="0" bIns="0" rtlCol="0" anchor="ctr"/>
          <a:lstStyle/>
          <a:p>
            <a:pPr algn="ctr" indent="0" marL="0">
              <a:buNone/>
            </a:pPr>
            <a:r>
              <a:rPr lang="en-US" sz="1300" dirty="0">
                <a:solidFill>
                  <a:srgbClr val="44505E"/>
                </a:solidFill>
                <a:latin typeface="Calibri" pitchFamily="34" charset="0"/>
                <a:ea typeface="Calibri" pitchFamily="34" charset="-122"/>
                <a:cs typeface="Calibri" pitchFamily="34" charset="-120"/>
              </a:rPr>
              <a:t>Operator console to execution on orbit. The rest of the platform follows the same procedure when its turn comes.</a:t>
            </a:r>
            <a:endParaRPr lang="en-US" sz="1300" dirty="0"/>
          </a:p>
        </p:txBody>
      </p:sp>
      <p:sp>
        <p:nvSpPr>
          <p:cNvPr id="9" name="Shape 7"/>
          <p:cNvSpPr/>
          <p:nvPr/>
        </p:nvSpPr>
        <p:spPr>
          <a:xfrm>
            <a:off x="2450592" y="3364992"/>
            <a:ext cx="0" cy="722376"/>
          </a:xfrm>
          <a:prstGeom prst="line">
            <a:avLst/>
          </a:prstGeom>
          <a:noFill/>
          <a:ln w="25400">
            <a:solidFill>
              <a:srgbClr val="DCE2E8"/>
            </a:solidFill>
            <a:prstDash val="solid"/>
            <a:tailEnd type="triangle"/>
          </a:ln>
        </p:spPr>
      </p:sp>
      <p:sp>
        <p:nvSpPr>
          <p:cNvPr id="10" name="Shape 8"/>
          <p:cNvSpPr/>
          <p:nvPr/>
        </p:nvSpPr>
        <p:spPr>
          <a:xfrm>
            <a:off x="868680" y="4160520"/>
            <a:ext cx="3273552" cy="1417320"/>
          </a:xfrm>
          <a:prstGeom prst="roundRect">
            <a:avLst>
              <a:gd name="adj" fmla="val 3871"/>
            </a:avLst>
          </a:prstGeom>
          <a:solidFill>
            <a:srgbClr val="FFFFFF"/>
          </a:solidFill>
          <a:ln w="22225">
            <a:solidFill>
              <a:srgbClr val="1C7293"/>
            </a:solidFill>
            <a:prstDash val="solid"/>
          </a:ln>
        </p:spPr>
      </p:sp>
      <p:sp>
        <p:nvSpPr>
          <p:cNvPr id="11" name="Text 9"/>
          <p:cNvSpPr txBox="1"/>
          <p:nvPr/>
        </p:nvSpPr>
        <p:spPr>
          <a:xfrm>
            <a:off x="109728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Security Operations</a:t>
            </a:r>
            <a:endParaRPr lang="en-US" sz="1450" dirty="0"/>
          </a:p>
        </p:txBody>
      </p:sp>
      <p:sp>
        <p:nvSpPr>
          <p:cNvPr id="12" name="Text 10"/>
          <p:cNvSpPr txBox="1"/>
          <p:nvPr/>
        </p:nvSpPr>
        <p:spPr>
          <a:xfrm>
            <a:off x="109728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Brought the regulatory read: EO 14144 puts command and control first, NIS2 starts a clock on the ground operator.</a:t>
            </a:r>
            <a:endParaRPr lang="en-US" sz="1250" dirty="0"/>
          </a:p>
        </p:txBody>
      </p:sp>
      <p:sp>
        <p:nvSpPr>
          <p:cNvPr id="13" name="Shape 11"/>
          <p:cNvSpPr/>
          <p:nvPr/>
        </p:nvSpPr>
        <p:spPr>
          <a:xfrm>
            <a:off x="6016752" y="3364992"/>
            <a:ext cx="0" cy="722376"/>
          </a:xfrm>
          <a:prstGeom prst="line">
            <a:avLst/>
          </a:prstGeom>
          <a:noFill/>
          <a:ln w="25400">
            <a:solidFill>
              <a:srgbClr val="DCE2E8"/>
            </a:solidFill>
            <a:prstDash val="solid"/>
            <a:tailEnd type="triangle"/>
          </a:ln>
        </p:spPr>
      </p:sp>
      <p:sp>
        <p:nvSpPr>
          <p:cNvPr id="14" name="Shape 12"/>
          <p:cNvSpPr/>
          <p:nvPr/>
        </p:nvSpPr>
        <p:spPr>
          <a:xfrm>
            <a:off x="4434840" y="4160520"/>
            <a:ext cx="3273552" cy="1417320"/>
          </a:xfrm>
          <a:prstGeom prst="roundRect">
            <a:avLst>
              <a:gd name="adj" fmla="val 3871"/>
            </a:avLst>
          </a:prstGeom>
          <a:solidFill>
            <a:srgbClr val="FFFFFF"/>
          </a:solidFill>
          <a:ln w="22225">
            <a:solidFill>
              <a:srgbClr val="1C7293"/>
            </a:solidFill>
            <a:prstDash val="solid"/>
          </a:ln>
        </p:spPr>
      </p:sp>
      <p:sp>
        <p:nvSpPr>
          <p:cNvPr id="15" name="Text 13"/>
          <p:cNvSpPr txBox="1"/>
          <p:nvPr/>
        </p:nvSpPr>
        <p:spPr>
          <a:xfrm>
            <a:off x="466344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Satellite Operations</a:t>
            </a:r>
            <a:endParaRPr lang="en-US" sz="1450" dirty="0"/>
          </a:p>
        </p:txBody>
      </p:sp>
      <p:sp>
        <p:nvSpPr>
          <p:cNvPr id="16" name="Text 14"/>
          <p:cNvSpPr txBox="1"/>
          <p:nvPr/>
        </p:nvSpPr>
        <p:spPr>
          <a:xfrm>
            <a:off x="466344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Brought the operational read: the fleet is on orbit and the passes do not stop for a census.</a:t>
            </a:r>
            <a:endParaRPr lang="en-US" sz="1250" dirty="0"/>
          </a:p>
        </p:txBody>
      </p:sp>
      <p:sp>
        <p:nvSpPr>
          <p:cNvPr id="17" name="Shape 15"/>
          <p:cNvSpPr/>
          <p:nvPr/>
        </p:nvSpPr>
        <p:spPr>
          <a:xfrm>
            <a:off x="9582912" y="3364992"/>
            <a:ext cx="0" cy="722376"/>
          </a:xfrm>
          <a:prstGeom prst="line">
            <a:avLst/>
          </a:prstGeom>
          <a:noFill/>
          <a:ln w="25400">
            <a:solidFill>
              <a:srgbClr val="DCE2E8"/>
            </a:solidFill>
            <a:prstDash val="solid"/>
            <a:tailEnd type="triangle"/>
          </a:ln>
        </p:spPr>
      </p:sp>
      <p:sp>
        <p:nvSpPr>
          <p:cNvPr id="18" name="Shape 16"/>
          <p:cNvSpPr/>
          <p:nvPr/>
        </p:nvSpPr>
        <p:spPr>
          <a:xfrm>
            <a:off x="8001000" y="4160520"/>
            <a:ext cx="3273552" cy="1417320"/>
          </a:xfrm>
          <a:prstGeom prst="roundRect">
            <a:avLst>
              <a:gd name="adj" fmla="val 3871"/>
            </a:avLst>
          </a:prstGeom>
          <a:solidFill>
            <a:srgbClr val="FFFFFF"/>
          </a:solidFill>
          <a:ln w="22225">
            <a:solidFill>
              <a:srgbClr val="1C7293"/>
            </a:solidFill>
            <a:prstDash val="solid"/>
          </a:ln>
        </p:spPr>
      </p:sp>
      <p:sp>
        <p:nvSpPr>
          <p:cNvPr id="19" name="Text 17"/>
          <p:cNvSpPr txBox="1"/>
          <p:nvPr/>
        </p:nvSpPr>
        <p:spPr>
          <a:xfrm>
            <a:off x="822960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Design and Engineering</a:t>
            </a:r>
            <a:endParaRPr lang="en-US" sz="1450" dirty="0"/>
          </a:p>
        </p:txBody>
      </p:sp>
      <p:sp>
        <p:nvSpPr>
          <p:cNvPr id="20" name="Text 18"/>
          <p:cNvSpPr txBox="1"/>
          <p:nvPr/>
        </p:nvSpPr>
        <p:spPr>
          <a:xfrm>
            <a:off x="822960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Brought the engineering read: a partial model produces a partial threat model.</a:t>
            </a:r>
            <a:endParaRPr lang="en-US" sz="12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three departments agree one scope without one of them losing its picture?</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In the room · the resistance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objection Security Operations raised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Her analysts have used ATT&amp;CK for years. Why learn a second vocabulary for the same adversaries?</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Why learn a second vocabulary for the same adversaries?</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What can the existing vocabulary name?</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of the flight-software update path on a spacecraft in geostationary orbit.</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1C7293"/>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1C7293"/>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The behavior</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ATT&amp;CK describes what an adversary does, and it keeps doing that. It is not replaced.</a:t>
            </a:r>
            <a:endParaRPr lang="en-US" sz="1250" dirty="0"/>
          </a:p>
        </p:txBody>
      </p:sp>
      <p:sp>
        <p:nvSpPr>
          <p:cNvPr id="18" name="Shape 16"/>
          <p:cNvSpPr/>
          <p:nvPr/>
        </p:nvSpPr>
        <p:spPr>
          <a:xfrm>
            <a:off x="7452360" y="5065776"/>
            <a:ext cx="320040" cy="0"/>
          </a:xfrm>
          <a:prstGeom prst="line">
            <a:avLst/>
          </a:prstGeom>
          <a:noFill/>
          <a:ln w="25400">
            <a:solidFill>
              <a:srgbClr val="C8791A"/>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C8791A"/>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Not the element</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It cannot say which part of Kestrel the technique lands on, because it does not know Kestrel exists.</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adopt this as a vocabulary change, with no platform migration?</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room · the ruling</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What settled it, who owns it, what was carried forward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ruling names an owner. An objection that loses is recorded rather than erased.</a:t>
            </a:r>
            <a:endParaRPr lang="en-US" sz="1600" dirty="0"/>
          </a:p>
        </p:txBody>
      </p:sp>
      <p:sp>
        <p:nvSpPr>
          <p:cNvPr id="6" name="Text 4"/>
          <p:cNvSpPr txBox="1"/>
          <p:nvPr/>
        </p:nvSpPr>
        <p:spPr>
          <a:xfrm>
            <a:off x="777240" y="2084832"/>
            <a:ext cx="435620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RULING</a:t>
            </a:r>
            <a:endParaRPr lang="en-US" sz="1100" dirty="0"/>
          </a:p>
        </p:txBody>
      </p:sp>
      <p:sp>
        <p:nvSpPr>
          <p:cNvPr id="7" name="Text 5"/>
          <p:cNvSpPr txBox="1"/>
          <p:nvPr/>
        </p:nvSpPr>
        <p:spPr>
          <a:xfrm>
            <a:off x="5270602"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OWNER</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CARRIED FORWARD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Enumerate the telecommand path as the first pass</a:t>
            </a:r>
            <a:endParaRPr lang="en-US" sz="1300" dirty="0"/>
          </a:p>
        </p:txBody>
      </p:sp>
      <p:sp>
        <p:nvSpPr>
          <p:cNvPr id="11" name="Text 9"/>
          <p:cNvSpPr txBox="1"/>
          <p:nvPr/>
        </p:nvSpPr>
        <p:spPr>
          <a:xfrm>
            <a:off x="5270602" y="2468880"/>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SCOR</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Design and Engineering holds the backlog not yet enumerated</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Adopt the vocabulary, not a replacement platform</a:t>
            </a:r>
            <a:endParaRPr lang="en-US" sz="1300" dirty="0"/>
          </a:p>
        </p:txBody>
      </p:sp>
      <p:sp>
        <p:nvSpPr>
          <p:cNvPr id="15" name="Text 13"/>
          <p:cNvSpPr txBox="1"/>
          <p:nvPr/>
        </p:nvSpPr>
        <p:spPr>
          <a:xfrm>
            <a:off x="5270602" y="3035808"/>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SCOR owns the taxonomy</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 keeps ATT&amp;CK and its tooling</a:t>
            </a:r>
            <a:endParaRPr lang="en-US" sz="1300" dirty="0"/>
          </a:p>
        </p:txBody>
      </p:sp>
      <p:sp>
        <p:nvSpPr>
          <p:cNvPr id="17" name="Text 15"/>
          <p:cNvSpPr txBox="1"/>
          <p:nvPr/>
        </p:nvSpPr>
        <p:spPr>
          <a:xfrm>
            <a:off x="777240" y="3602736"/>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An element enters only if it can name its parent</a:t>
            </a:r>
            <a:endParaRPr lang="en-US" sz="1300" dirty="0"/>
          </a:p>
        </p:txBody>
      </p:sp>
      <p:sp>
        <p:nvSpPr>
          <p:cNvPr id="18" name="Text 16"/>
          <p:cNvSpPr txBox="1"/>
          <p:nvPr/>
        </p:nvSpPr>
        <p:spPr>
          <a:xfrm>
            <a:off x="5270602" y="3602736"/>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SCOR</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Ordinals are issued once and never renumbered</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gate: an element enters only if it can be named LAYER:TAG:LABEL:ORDINAL and can name its parent.</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show an auditor why a known gap is unfixed, with a name against it?</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judgment</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resolves a technique to one named part of this platform. ATT&amp;CK describes the behavior and cannot, because it does not know this platform exists.</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recorded objection gives a doubt a name and an owner, so an auditor asking why something is missing gets an answer rather than a shrug.</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when a scope argument is lost?</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changes what a department measures its own work by, not only the words it uses. That is the part that takes longer than a week.</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do that without a mandate behind it?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04</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four</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Real world tools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meteorstorm v2 in MISP, the open threat sharing platform: 30 types, enabled</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event carrying five layer tags and five identifiers with PARENT.</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same five records in Maltego, four PARENT links and no other edge.</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meteorstorm v2, 30 element types, native in MISP</a:t>
            </a:r>
            <a:endParaRPr lang="en-US" sz="3200" dirty="0"/>
          </a:p>
        </p:txBody>
      </p:sp>
      <p:sp>
        <p:nvSpPr>
          <p:cNvPr id="5" name="Shape 3"/>
          <p:cNvSpPr/>
          <p:nvPr/>
        </p:nvSpPr>
        <p:spPr>
          <a:xfrm>
            <a:off x="5385816" y="1819656"/>
            <a:ext cx="6190488" cy="3566160"/>
          </a:xfrm>
          <a:prstGeom prst="rect">
            <a:avLst/>
          </a:prstGeom>
          <a:solidFill>
            <a:srgbClr val="FFFFFF"/>
          </a:solidFill>
          <a:ln w="12700">
            <a:solidFill>
              <a:srgbClr val="DCE2E8"/>
            </a:solidFill>
            <a:prstDash val="solid"/>
          </a:ln>
        </p:spPr>
      </p:sp>
      <p:pic>
        <p:nvPicPr>
          <p:cNvPr id="6" name="Image 0" descr="figures/cap-m1-misp-taxonomy.png">    </p:cNvPr>
          <p:cNvPicPr>
            <a:picLocks noChangeAspect="1"/>
          </p:cNvPicPr>
          <p:nvPr/>
        </p:nvPicPr>
        <p:blipFill>
          <a:blip r:embed="rId1"/>
          <a:srcRect l="0" r="0" t="0" b="0"/>
          <a:stretch/>
        </p:blipFill>
        <p:spPr>
          <a:xfrm>
            <a:off x="5440680" y="1874520"/>
            <a:ext cx="6080760" cy="3456432"/>
          </a:xfrm>
          <a:prstGeom prst="rect">
            <a:avLst/>
          </a:prstGeom>
        </p:spPr>
      </p:pic>
      <p:sp>
        <p:nvSpPr>
          <p:cNvPr id="7" name="Text 4"/>
          <p:cNvSpPr txBox="1"/>
          <p:nvPr/>
        </p:nvSpPr>
        <p:spPr>
          <a:xfrm>
            <a:off x="5440680" y="5440680"/>
            <a:ext cx="6080760" cy="402336"/>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MISP 2.5.45, 2026-09-15. Taxonomies, meteorstorm, version 2, enabled.</a:t>
            </a:r>
            <a:endParaRPr lang="en-US" sz="1100" dirty="0"/>
          </a:p>
        </p:txBody>
      </p:sp>
      <p:sp>
        <p:nvSpPr>
          <p:cNvPr id="8" name="Text 5"/>
          <p:cNvSpPr txBox="1"/>
          <p:nvPr/>
        </p:nvSpPr>
        <p:spPr>
          <a:xfrm>
            <a:off x="777240" y="2103120"/>
            <a:ext cx="4343400" cy="1005840"/>
          </a:xfrm>
          <a:prstGeom prst="rect">
            <a:avLst/>
          </a:prstGeom>
          <a:noFill/>
          <a:ln/>
        </p:spPr>
        <p:txBody>
          <a:bodyPr wrap="square" lIns="0" tIns="0" rIns="0" bIns="0" rtlCol="0" anchor="ctr"/>
          <a:lstStyle/>
          <a:p>
            <a:pPr indent="0" marL="0">
              <a:buNone/>
            </a:pPr>
            <a:r>
              <a:rPr lang="en-US" sz="2100" b="1" dirty="0">
                <a:solidFill>
                  <a:srgbClr val="1B2430"/>
                </a:solidFill>
                <a:latin typeface="Cambria" pitchFamily="34" charset="0"/>
                <a:ea typeface="Cambria" pitchFamily="34" charset="-122"/>
                <a:cs typeface="Cambria" pitchFamily="34" charset="-120"/>
              </a:rPr>
              <a:t>Taxonomies, Update, Enable. No build step.</a:t>
            </a:r>
            <a:endParaRPr lang="en-US" sz="2100" dirty="0"/>
          </a:p>
        </p:txBody>
      </p:sp>
      <p:sp>
        <p:nvSpPr>
          <p:cNvPr id="9" name="Shape 6"/>
          <p:cNvSpPr/>
          <p:nvPr/>
        </p:nvSpPr>
        <p:spPr>
          <a:xfrm>
            <a:off x="777240" y="3310128"/>
            <a:ext cx="420624" cy="420624"/>
          </a:xfrm>
          <a:prstGeom prst="ellipse">
            <a:avLst/>
          </a:prstGeom>
          <a:solidFill>
            <a:srgbClr val="FFFFFF"/>
          </a:solidFill>
          <a:ln w="28575">
            <a:solidFill>
              <a:srgbClr val="C8791A"/>
            </a:solidFill>
            <a:prstDash val="solid"/>
          </a:ln>
        </p:spPr>
      </p:sp>
      <p:sp>
        <p:nvSpPr>
          <p:cNvPr id="10" name="Text 7"/>
          <p:cNvSpPr txBox="1"/>
          <p:nvPr/>
        </p:nvSpPr>
        <p:spPr>
          <a:xfrm>
            <a:off x="777240" y="3310128"/>
            <a:ext cx="420624" cy="420624"/>
          </a:xfrm>
          <a:prstGeom prst="rect">
            <a:avLst/>
          </a:prstGeom>
          <a:noFill/>
          <a:ln/>
        </p:spPr>
        <p:txBody>
          <a:bodyPr wrap="square" lIns="0" tIns="0" rIns="0" bIns="0" rtlCol="0" anchor="ctr"/>
          <a:lstStyle/>
          <a:p>
            <a:pPr algn="ctr" indent="0" marL="0">
              <a:buNone/>
            </a:pPr>
            <a:r>
              <a:rPr lang="en-US" sz="1400" b="1" dirty="0">
                <a:solidFill>
                  <a:srgbClr val="C8791A"/>
                </a:solidFill>
                <a:latin typeface="Cambria" pitchFamily="34" charset="0"/>
                <a:ea typeface="Cambria" pitchFamily="34" charset="-122"/>
                <a:cs typeface="Cambria" pitchFamily="34" charset="-120"/>
              </a:rPr>
              <a:t>1</a:t>
            </a:r>
            <a:endParaRPr lang="en-US" sz="1400" dirty="0"/>
          </a:p>
        </p:txBody>
      </p:sp>
      <p:sp>
        <p:nvSpPr>
          <p:cNvPr id="11" name="Text 8"/>
          <p:cNvSpPr txBox="1"/>
          <p:nvPr/>
        </p:nvSpPr>
        <p:spPr>
          <a:xfrm>
            <a:off x="1325880" y="3319272"/>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Published namespace: the four layers plus the analytic layer, 30 types.</a:t>
            </a:r>
            <a:endParaRPr lang="en-US" sz="1300" dirty="0"/>
          </a:p>
        </p:txBody>
      </p:sp>
      <p:sp>
        <p:nvSpPr>
          <p:cNvPr id="12" name="Shape 9"/>
          <p:cNvSpPr/>
          <p:nvPr/>
        </p:nvSpPr>
        <p:spPr>
          <a:xfrm>
            <a:off x="777240" y="4059936"/>
            <a:ext cx="420624" cy="420624"/>
          </a:xfrm>
          <a:prstGeom prst="ellipse">
            <a:avLst/>
          </a:prstGeom>
          <a:solidFill>
            <a:srgbClr val="FFFFFF"/>
          </a:solidFill>
          <a:ln w="28575">
            <a:solidFill>
              <a:srgbClr val="1C7293"/>
            </a:solidFill>
            <a:prstDash val="solid"/>
          </a:ln>
        </p:spPr>
      </p:sp>
      <p:sp>
        <p:nvSpPr>
          <p:cNvPr id="13" name="Text 10"/>
          <p:cNvSpPr txBox="1"/>
          <p:nvPr/>
        </p:nvSpPr>
        <p:spPr>
          <a:xfrm>
            <a:off x="777240" y="4059936"/>
            <a:ext cx="420624" cy="420624"/>
          </a:xfrm>
          <a:prstGeom prst="rect">
            <a:avLst/>
          </a:prstGeom>
          <a:noFill/>
          <a:ln/>
        </p:spPr>
        <p:txBody>
          <a:bodyPr wrap="square" lIns="0" tIns="0" rIns="0" bIns="0" rtlCol="0" anchor="ctr"/>
          <a:lstStyle/>
          <a:p>
            <a:pPr algn="ctr" indent="0" marL="0">
              <a:buNone/>
            </a:pPr>
            <a:r>
              <a:rPr lang="en-US" sz="1400" b="1" dirty="0">
                <a:solidFill>
                  <a:srgbClr val="1C7293"/>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25880" y="4069080"/>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One row per type, each with its machine tag.</a:t>
            </a:r>
            <a:endParaRPr lang="en-US" sz="1300" dirty="0"/>
          </a:p>
        </p:txBody>
      </p:sp>
      <p:sp>
        <p:nvSpPr>
          <p:cNvPr id="15" name="Text 12"/>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does a published namespace change the cost of adopting this?</a:t>
            </a:r>
            <a:endParaRPr lang="en-US" sz="1500" dirty="0"/>
          </a:p>
        </p:txBody>
      </p:sp>
      <p:sp>
        <p:nvSpPr>
          <p:cNvPr id="16" name="Text 13"/>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event: five layer tags, five ETENs with PARENT</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Five layer tags classify the event. Five ETEN attributes carry the records.</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1-misp-event-new.png">    </p:cNvPr>
          <p:cNvPicPr>
            <a:picLocks noChangeAspect="1"/>
          </p:cNvPicPr>
          <p:nvPr/>
        </p:nvPicPr>
        <p:blipFill>
          <a:blip r:embed="rId1"/>
          <a:stretch>
            <a:fillRect/>
          </a:stretch>
        </p:blipFill>
        <p:spPr>
          <a:xfrm>
            <a:off x="777240" y="2696089"/>
            <a:ext cx="10698480" cy="2526526"/>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MISP 2.5.45, event 27, 2026-09-15. Event metadata rows collapsed so tags and attributes sit together.</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allowed to run MISP here, and if not, could your platform take the taxonomy file?</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Five entities, four PARENT links, no other edge type</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One entity per element, PARENT the only link, the fields in the Property View.</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1-maltego-f01-new.png">    </p:cNvPr>
          <p:cNvPicPr>
            <a:picLocks noChangeAspect="1"/>
          </p:cNvPicPr>
          <p:nvPr/>
        </p:nvPicPr>
        <p:blipFill>
          <a:blip r:embed="rId1"/>
          <a:stretch>
            <a:fillRect/>
          </a:stretch>
        </p:blipFill>
        <p:spPr>
          <a:xfrm>
            <a:off x="2527449" y="2395728"/>
            <a:ext cx="7198062" cy="3127248"/>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Maltego Graph 4.11.2 with the Maltego for Space pack, 2026-09-15. SVC:CP:Control Plane:09 selected; graph and Property View from one screen.</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generate the platform graph from the records, not draw it for a meeting?</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adoption</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taxonomy is published openly as a MISP taxonomy file, so a partner's record arrives readable and there is no translation layer to build.</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space weather product and a security alert tag the same enumerated element, so they are read together on one record instead of argued over in a call.</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in the platform you already share through?</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One edge type, PARENT, means the answer to what else is affected is the same for anybody who asks, and every traversal is predictable.</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graph you keep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chain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Five links, one element, and no link joins without it</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SVC:CP:Control Plane:09 is link one. Every link after it inherits that element rather than choosing its own.</a:t>
            </a:r>
            <a:endParaRPr lang="en-US" sz="1600" dirty="0"/>
          </a:p>
        </p:txBody>
      </p:sp>
      <p:sp>
        <p:nvSpPr>
          <p:cNvPr id="6" name="Shape 4"/>
          <p:cNvSpPr/>
          <p:nvPr/>
        </p:nvSpPr>
        <p:spPr>
          <a:xfrm>
            <a:off x="832104" y="2240280"/>
            <a:ext cx="1938528" cy="1371600"/>
          </a:xfrm>
          <a:prstGeom prst="roundRect">
            <a:avLst>
              <a:gd name="adj" fmla="val 4000"/>
            </a:avLst>
          </a:prstGeom>
          <a:solidFill>
            <a:srgbClr val="FDF6EC"/>
          </a:solidFill>
          <a:ln w="25400">
            <a:solidFill>
              <a:srgbClr val="C8791A"/>
            </a:solidFill>
            <a:prstDash val="solid"/>
          </a:ln>
        </p:spPr>
      </p:sp>
      <p:sp>
        <p:nvSpPr>
          <p:cNvPr id="7" name="Text 5"/>
          <p:cNvSpPr txBox="1"/>
          <p:nvPr/>
        </p:nvSpPr>
        <p:spPr>
          <a:xfrm>
            <a:off x="996696" y="2386584"/>
            <a:ext cx="1636776" cy="274320"/>
          </a:xfrm>
          <a:prstGeom prst="rect">
            <a:avLst/>
          </a:prstGeom>
          <a:noFill/>
          <a:ln/>
        </p:spPr>
        <p:txBody>
          <a:bodyPr wrap="square" lIns="0" tIns="0" rIns="0" bIns="0" rtlCol="0" anchor="ctr"/>
          <a:lstStyle/>
          <a:p>
            <a:pPr indent="0" marL="0">
              <a:buNone/>
            </a:pPr>
            <a:r>
              <a:rPr lang="en-US" sz="1100" b="1" spc="120" kern="0" dirty="0">
                <a:solidFill>
                  <a:srgbClr val="C8791A"/>
                </a:solidFill>
                <a:latin typeface="Calibri" pitchFamily="34" charset="0"/>
                <a:ea typeface="Calibri" pitchFamily="34" charset="-122"/>
                <a:cs typeface="Calibri" pitchFamily="34" charset="-120"/>
              </a:rPr>
              <a:t>ELEMENT</a:t>
            </a:r>
            <a:endParaRPr lang="en-US" sz="1100" dirty="0"/>
          </a:p>
        </p:txBody>
      </p:sp>
      <p:sp>
        <p:nvSpPr>
          <p:cNvPr id="8" name="Text 6"/>
          <p:cNvSpPr txBox="1"/>
          <p:nvPr/>
        </p:nvSpPr>
        <p:spPr>
          <a:xfrm>
            <a:off x="996696"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enumerated part of the platform, with its parents</a:t>
            </a:r>
            <a:endParaRPr lang="en-US" sz="1300" dirty="0"/>
          </a:p>
        </p:txBody>
      </p:sp>
      <p:sp>
        <p:nvSpPr>
          <p:cNvPr id="9" name="Shape 7"/>
          <p:cNvSpPr/>
          <p:nvPr/>
        </p:nvSpPr>
        <p:spPr>
          <a:xfrm>
            <a:off x="2779776" y="2926080"/>
            <a:ext cx="182880" cy="0"/>
          </a:xfrm>
          <a:prstGeom prst="line">
            <a:avLst/>
          </a:prstGeom>
          <a:noFill/>
          <a:ln w="25400">
            <a:solidFill>
              <a:srgbClr val="7C8794"/>
            </a:solidFill>
            <a:prstDash val="solid"/>
            <a:tailEnd type="triangle"/>
          </a:ln>
        </p:spPr>
      </p:sp>
      <p:sp>
        <p:nvSpPr>
          <p:cNvPr id="10" name="Shape 8"/>
          <p:cNvSpPr/>
          <p:nvPr/>
        </p:nvSpPr>
        <p:spPr>
          <a:xfrm>
            <a:off x="1801368" y="3657600"/>
            <a:ext cx="0" cy="457200"/>
          </a:xfrm>
          <a:prstGeom prst="line">
            <a:avLst/>
          </a:prstGeom>
          <a:noFill/>
          <a:ln w="25400">
            <a:solidFill>
              <a:srgbClr val="DCE2E8"/>
            </a:solidFill>
            <a:prstDash val="solid"/>
            <a:tailEnd type="triangle"/>
          </a:ln>
        </p:spPr>
      </p:sp>
      <p:sp>
        <p:nvSpPr>
          <p:cNvPr id="11" name="Shape 9"/>
          <p:cNvSpPr/>
          <p:nvPr/>
        </p:nvSpPr>
        <p:spPr>
          <a:xfrm>
            <a:off x="2971800" y="2240280"/>
            <a:ext cx="1938528" cy="1371600"/>
          </a:xfrm>
          <a:prstGeom prst="roundRect">
            <a:avLst>
              <a:gd name="adj" fmla="val 4000"/>
            </a:avLst>
          </a:prstGeom>
          <a:solidFill>
            <a:srgbClr val="FFFFFF"/>
          </a:solidFill>
          <a:ln w="15875">
            <a:solidFill>
              <a:srgbClr val="DCE2E8"/>
            </a:solidFill>
            <a:prstDash val="solid"/>
          </a:ln>
        </p:spPr>
      </p:sp>
      <p:sp>
        <p:nvSpPr>
          <p:cNvPr id="12" name="Text 10"/>
          <p:cNvSpPr txBox="1"/>
          <p:nvPr/>
        </p:nvSpPr>
        <p:spPr>
          <a:xfrm>
            <a:off x="3136392"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THREAT</a:t>
            </a:r>
            <a:endParaRPr lang="en-US" sz="1100" dirty="0"/>
          </a:p>
        </p:txBody>
      </p:sp>
      <p:sp>
        <p:nvSpPr>
          <p:cNvPr id="13" name="Text 11"/>
          <p:cNvSpPr txBox="1"/>
          <p:nvPr/>
        </p:nvSpPr>
        <p:spPr>
          <a:xfrm>
            <a:off x="3136392"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Names that element as the thing it would attack</a:t>
            </a:r>
            <a:endParaRPr lang="en-US" sz="1300" dirty="0"/>
          </a:p>
        </p:txBody>
      </p:sp>
      <p:sp>
        <p:nvSpPr>
          <p:cNvPr id="14" name="Shape 12"/>
          <p:cNvSpPr/>
          <p:nvPr/>
        </p:nvSpPr>
        <p:spPr>
          <a:xfrm>
            <a:off x="4919472" y="2926080"/>
            <a:ext cx="182880" cy="0"/>
          </a:xfrm>
          <a:prstGeom prst="line">
            <a:avLst/>
          </a:prstGeom>
          <a:noFill/>
          <a:ln w="25400">
            <a:solidFill>
              <a:srgbClr val="7C8794"/>
            </a:solidFill>
            <a:prstDash val="solid"/>
            <a:tailEnd type="triangle"/>
          </a:ln>
        </p:spPr>
      </p:sp>
      <p:sp>
        <p:nvSpPr>
          <p:cNvPr id="15" name="Shape 13"/>
          <p:cNvSpPr/>
          <p:nvPr/>
        </p:nvSpPr>
        <p:spPr>
          <a:xfrm>
            <a:off x="3941064" y="3657600"/>
            <a:ext cx="0" cy="457200"/>
          </a:xfrm>
          <a:prstGeom prst="line">
            <a:avLst/>
          </a:prstGeom>
          <a:noFill/>
          <a:ln w="25400">
            <a:solidFill>
              <a:srgbClr val="DCE2E8"/>
            </a:solidFill>
            <a:prstDash val="solid"/>
            <a:tailEnd type="triangle"/>
          </a:ln>
        </p:spPr>
      </p:sp>
      <p:sp>
        <p:nvSpPr>
          <p:cNvPr id="16" name="Shape 14"/>
          <p:cNvSpPr/>
          <p:nvPr/>
        </p:nvSpPr>
        <p:spPr>
          <a:xfrm>
            <a:off x="5111496" y="2240280"/>
            <a:ext cx="1938528" cy="1371600"/>
          </a:xfrm>
          <a:prstGeom prst="roundRect">
            <a:avLst>
              <a:gd name="adj" fmla="val 4000"/>
            </a:avLst>
          </a:prstGeom>
          <a:solidFill>
            <a:srgbClr val="FFFFFF"/>
          </a:solidFill>
          <a:ln w="15875">
            <a:solidFill>
              <a:srgbClr val="DCE2E8"/>
            </a:solidFill>
            <a:prstDash val="solid"/>
          </a:ln>
        </p:spPr>
      </p:sp>
      <p:sp>
        <p:nvSpPr>
          <p:cNvPr id="17" name="Text 15"/>
          <p:cNvSpPr txBox="1"/>
          <p:nvPr/>
        </p:nvSpPr>
        <p:spPr>
          <a:xfrm>
            <a:off x="5276088"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ATTACK PATH</a:t>
            </a:r>
            <a:endParaRPr lang="en-US" sz="1100" dirty="0"/>
          </a:p>
        </p:txBody>
      </p:sp>
      <p:sp>
        <p:nvSpPr>
          <p:cNvPr id="18" name="Text 16"/>
          <p:cNvSpPr txBox="1"/>
          <p:nvPr/>
        </p:nvSpPr>
        <p:spPr>
          <a:xfrm>
            <a:off x="5276088"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route to it, and the sources each step needs</a:t>
            </a:r>
            <a:endParaRPr lang="en-US" sz="1300" dirty="0"/>
          </a:p>
        </p:txBody>
      </p:sp>
      <p:sp>
        <p:nvSpPr>
          <p:cNvPr id="19" name="Shape 17"/>
          <p:cNvSpPr/>
          <p:nvPr/>
        </p:nvSpPr>
        <p:spPr>
          <a:xfrm>
            <a:off x="7059168" y="2926080"/>
            <a:ext cx="182880" cy="0"/>
          </a:xfrm>
          <a:prstGeom prst="line">
            <a:avLst/>
          </a:prstGeom>
          <a:noFill/>
          <a:ln w="25400">
            <a:solidFill>
              <a:srgbClr val="7C8794"/>
            </a:solidFill>
            <a:prstDash val="solid"/>
            <a:tailEnd type="triangle"/>
          </a:ln>
        </p:spPr>
      </p:sp>
      <p:sp>
        <p:nvSpPr>
          <p:cNvPr id="20" name="Shape 18"/>
          <p:cNvSpPr/>
          <p:nvPr/>
        </p:nvSpPr>
        <p:spPr>
          <a:xfrm>
            <a:off x="6080760" y="3657600"/>
            <a:ext cx="0" cy="457200"/>
          </a:xfrm>
          <a:prstGeom prst="line">
            <a:avLst/>
          </a:prstGeom>
          <a:noFill/>
          <a:ln w="25400">
            <a:solidFill>
              <a:srgbClr val="DCE2E8"/>
            </a:solidFill>
            <a:prstDash val="solid"/>
            <a:tailEnd type="triangle"/>
          </a:ln>
        </p:spPr>
      </p:sp>
      <p:sp>
        <p:nvSpPr>
          <p:cNvPr id="21" name="Shape 19"/>
          <p:cNvSpPr/>
          <p:nvPr/>
        </p:nvSpPr>
        <p:spPr>
          <a:xfrm>
            <a:off x="7251192" y="2240280"/>
            <a:ext cx="1938528" cy="1371600"/>
          </a:xfrm>
          <a:prstGeom prst="roundRect">
            <a:avLst>
              <a:gd name="adj" fmla="val 4000"/>
            </a:avLst>
          </a:prstGeom>
          <a:solidFill>
            <a:srgbClr val="FFFFFF"/>
          </a:solidFill>
          <a:ln w="15875">
            <a:solidFill>
              <a:srgbClr val="DCE2E8"/>
            </a:solidFill>
            <a:prstDash val="solid"/>
          </a:ln>
        </p:spPr>
      </p:sp>
      <p:sp>
        <p:nvSpPr>
          <p:cNvPr id="22" name="Text 20"/>
          <p:cNvSpPr txBox="1"/>
          <p:nvPr/>
        </p:nvSpPr>
        <p:spPr>
          <a:xfrm>
            <a:off x="7415784"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DETECTION</a:t>
            </a:r>
            <a:endParaRPr lang="en-US" sz="1100" dirty="0"/>
          </a:p>
        </p:txBody>
      </p:sp>
      <p:sp>
        <p:nvSpPr>
          <p:cNvPr id="23" name="Text 21"/>
          <p:cNvSpPr txBox="1"/>
          <p:nvPr/>
        </p:nvSpPr>
        <p:spPr>
          <a:xfrm>
            <a:off x="7415784"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signature per attack path, on that element, and its playbook</a:t>
            </a:r>
            <a:endParaRPr lang="en-US" sz="1300" dirty="0"/>
          </a:p>
        </p:txBody>
      </p:sp>
      <p:sp>
        <p:nvSpPr>
          <p:cNvPr id="24" name="Shape 22"/>
          <p:cNvSpPr/>
          <p:nvPr/>
        </p:nvSpPr>
        <p:spPr>
          <a:xfrm>
            <a:off x="9198864" y="2926080"/>
            <a:ext cx="182880" cy="0"/>
          </a:xfrm>
          <a:prstGeom prst="line">
            <a:avLst/>
          </a:prstGeom>
          <a:noFill/>
          <a:ln w="25400">
            <a:solidFill>
              <a:srgbClr val="7C8794"/>
            </a:solidFill>
            <a:prstDash val="solid"/>
            <a:tailEnd type="triangle"/>
          </a:ln>
        </p:spPr>
      </p:sp>
      <p:sp>
        <p:nvSpPr>
          <p:cNvPr id="25" name="Shape 23"/>
          <p:cNvSpPr/>
          <p:nvPr/>
        </p:nvSpPr>
        <p:spPr>
          <a:xfrm>
            <a:off x="8220456" y="3657600"/>
            <a:ext cx="0" cy="457200"/>
          </a:xfrm>
          <a:prstGeom prst="line">
            <a:avLst/>
          </a:prstGeom>
          <a:noFill/>
          <a:ln w="25400">
            <a:solidFill>
              <a:srgbClr val="DCE2E8"/>
            </a:solidFill>
            <a:prstDash val="solid"/>
            <a:tailEnd type="triangle"/>
          </a:ln>
        </p:spPr>
      </p:sp>
      <p:sp>
        <p:nvSpPr>
          <p:cNvPr id="26" name="Shape 24"/>
          <p:cNvSpPr/>
          <p:nvPr/>
        </p:nvSpPr>
        <p:spPr>
          <a:xfrm>
            <a:off x="9390888" y="2240280"/>
            <a:ext cx="1938528" cy="1371600"/>
          </a:xfrm>
          <a:prstGeom prst="roundRect">
            <a:avLst>
              <a:gd name="adj" fmla="val 4000"/>
            </a:avLst>
          </a:prstGeom>
          <a:solidFill>
            <a:srgbClr val="FFFFFF"/>
          </a:solidFill>
          <a:ln w="15875">
            <a:solidFill>
              <a:srgbClr val="DCE2E8"/>
            </a:solidFill>
            <a:prstDash val="solid"/>
          </a:ln>
        </p:spPr>
      </p:sp>
      <p:sp>
        <p:nvSpPr>
          <p:cNvPr id="27" name="Text 25"/>
          <p:cNvSpPr txBox="1"/>
          <p:nvPr/>
        </p:nvSpPr>
        <p:spPr>
          <a:xfrm>
            <a:off x="9555480"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RESILIENCE</a:t>
            </a:r>
            <a:endParaRPr lang="en-US" sz="1100" dirty="0"/>
          </a:p>
        </p:txBody>
      </p:sp>
      <p:sp>
        <p:nvSpPr>
          <p:cNvPr id="28" name="Text 26"/>
          <p:cNvSpPr txBox="1"/>
          <p:nvPr/>
        </p:nvSpPr>
        <p:spPr>
          <a:xfrm>
            <a:off x="9555480"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measure on that element, against one goal</a:t>
            </a:r>
            <a:endParaRPr lang="en-US" sz="1300" dirty="0"/>
          </a:p>
        </p:txBody>
      </p:sp>
      <p:sp>
        <p:nvSpPr>
          <p:cNvPr id="29" name="Shape 27"/>
          <p:cNvSpPr/>
          <p:nvPr/>
        </p:nvSpPr>
        <p:spPr>
          <a:xfrm>
            <a:off x="10360152" y="3657600"/>
            <a:ext cx="0" cy="457200"/>
          </a:xfrm>
          <a:prstGeom prst="line">
            <a:avLst/>
          </a:prstGeom>
          <a:noFill/>
          <a:ln w="25400">
            <a:solidFill>
              <a:srgbClr val="DCE2E8"/>
            </a:solidFill>
            <a:prstDash val="solid"/>
            <a:tailEnd type="triangle"/>
          </a:ln>
        </p:spPr>
      </p:sp>
      <p:sp>
        <p:nvSpPr>
          <p:cNvPr id="30" name="Shape 28"/>
          <p:cNvSpPr/>
          <p:nvPr/>
        </p:nvSpPr>
        <p:spPr>
          <a:xfrm>
            <a:off x="777240" y="4206240"/>
            <a:ext cx="10698480" cy="914400"/>
          </a:xfrm>
          <a:prstGeom prst="roundRect">
            <a:avLst>
              <a:gd name="adj" fmla="val 6000"/>
            </a:avLst>
          </a:prstGeom>
          <a:solidFill>
            <a:srgbClr val="F2F8F5"/>
          </a:solidFill>
          <a:ln w="25400">
            <a:solidFill>
              <a:srgbClr val="2E7D5B"/>
            </a:solidFill>
            <a:prstDash val="solid"/>
          </a:ln>
        </p:spPr>
      </p:sp>
      <p:sp>
        <p:nvSpPr>
          <p:cNvPr id="31" name="Text 29"/>
          <p:cNvSpPr txBox="1"/>
          <p:nvPr/>
        </p:nvSpPr>
        <p:spPr>
          <a:xfrm>
            <a:off x="1051560" y="4370832"/>
            <a:ext cx="10149840" cy="310896"/>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One element. One ordinal. Five links. Nothing else joins them.</a:t>
            </a:r>
            <a:endParaRPr lang="en-US" sz="1500" dirty="0"/>
          </a:p>
        </p:txBody>
      </p:sp>
      <p:sp>
        <p:nvSpPr>
          <p:cNvPr id="32" name="Text 30"/>
          <p:cNvSpPr txBox="1"/>
          <p:nvPr/>
        </p:nvSpPr>
        <p:spPr>
          <a:xfrm>
            <a:off x="1051560" y="4709160"/>
            <a:ext cx="10149840" cy="3200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Today produced link one: 44 elements, every PARENT populated. Nothing downstream can anchor to something this inventory does not contain, which is why the scope rule came first.</a:t>
            </a:r>
            <a:endParaRPr lang="en-US" sz="1250" dirty="0"/>
          </a:p>
        </p:txBody>
      </p:sp>
      <p:sp>
        <p:nvSpPr>
          <p:cNvPr id="33" name="Shape 31"/>
          <p:cNvSpPr/>
          <p:nvPr/>
        </p:nvSpPr>
        <p:spPr>
          <a:xfrm>
            <a:off x="777240" y="5285232"/>
            <a:ext cx="457200" cy="0"/>
          </a:xfrm>
          <a:prstGeom prst="line">
            <a:avLst/>
          </a:prstGeom>
          <a:noFill/>
          <a:ln w="25400">
            <a:solidFill>
              <a:srgbClr val="C8791A"/>
            </a:solidFill>
            <a:prstDash val="solid"/>
          </a:ln>
        </p:spPr>
      </p:sp>
      <p:sp>
        <p:nvSpPr>
          <p:cNvPr id="34" name="Text 32"/>
          <p:cNvSpPr txBox="1"/>
          <p:nvPr/>
        </p:nvSpPr>
        <p:spPr>
          <a:xfrm>
            <a:off x="777240" y="5376672"/>
            <a:ext cx="10698480" cy="310896"/>
          </a:xfrm>
          <a:prstGeom prst="rect">
            <a:avLst/>
          </a:prstGeom>
          <a:noFill/>
          <a:ln/>
        </p:spPr>
        <p:txBody>
          <a:bodyPr wrap="square" lIns="0" tIns="0" rIns="0" bIns="0" rtlCol="0" anchor="ctr"/>
          <a:lstStyle/>
          <a:p>
            <a:pPr indent="0" marL="0">
              <a:buNone/>
            </a:pPr>
            <a:r>
              <a:rPr lang="en-US" sz="1200" i="1" dirty="0">
                <a:solidFill>
                  <a:srgbClr val="44505E"/>
                </a:solidFill>
                <a:latin typeface="Calibri" pitchFamily="34" charset="0"/>
                <a:ea typeface="Calibri" pitchFamily="34" charset="-122"/>
                <a:cs typeface="Calibri" pitchFamily="34" charset="-120"/>
              </a:rPr>
              <a:t>No data source is collected because it exists. It is required because one step of one path against this element cannot be seen.</a:t>
            </a:r>
            <a:endParaRPr lang="en-US" sz="1200" dirty="0"/>
          </a:p>
        </p:txBody>
      </p:sp>
      <p:sp>
        <p:nvSpPr>
          <p:cNvPr id="35" name="Text 33"/>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child element inherit its parents on creation, with no table to maintain?</a:t>
            </a:r>
            <a:endParaRPr lang="en-US" sz="1500" dirty="0"/>
          </a:p>
        </p:txBody>
      </p:sp>
      <p:sp>
        <p:nvSpPr>
          <p:cNvPr id="36" name="Text 34"/>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05</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five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classroom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Workbook Chapter 4: write 1 element identifier, 5 fields, with its parent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Question set: questions 1, 9 and 2, each answer given with its reason</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Day 1 minutes, items 01, 02 and 07: the rule, the recorded objection, the owners</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workbook</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workbook carries all of it, thirty six pages</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Five of thirty six pages: contents, the layers, the fields, the records, the handoff.</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1-workbook-strip.png">    </p:cNvPr>
          <p:cNvPicPr>
            <a:picLocks noChangeAspect="1"/>
          </p:cNvPicPr>
          <p:nvPr/>
        </p:nvPicPr>
        <p:blipFill>
          <a:blip r:embed="rId1"/>
          <a:stretch>
            <a:fillRect/>
          </a:stretch>
        </p:blipFill>
        <p:spPr>
          <a:xfrm>
            <a:off x="777240" y="2529090"/>
            <a:ext cx="10698480" cy="286052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Module 01 workbook, student edition, pages 4, 9, 15, 23 and 34. Chapter 6 prints all 44 records.</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run this function next week from the pages you are leaving with?</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mindset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pictures of one platform cost the adversary nothing</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Pentagon of Pain is the mindset. METEORSTORM is the framework. Transform the three departments, then equip them.</a:t>
            </a:r>
            <a:endParaRPr lang="en-US" sz="1600" dirty="0"/>
          </a:p>
        </p:txBody>
      </p:sp>
      <p:sp>
        <p:nvSpPr>
          <p:cNvPr id="6" name="Shape 4"/>
          <p:cNvSpPr/>
          <p:nvPr/>
        </p:nvSpPr>
        <p:spPr>
          <a:xfrm>
            <a:off x="777240" y="2121408"/>
            <a:ext cx="5212080" cy="1481328"/>
          </a:xfrm>
          <a:prstGeom prst="roundRect">
            <a:avLst>
              <a:gd name="adj" fmla="val 3704"/>
            </a:avLst>
          </a:prstGeom>
          <a:solidFill>
            <a:srgbClr val="FFFFFF"/>
          </a:solidFill>
          <a:ln w="15875">
            <a:solidFill>
              <a:srgbClr val="DCE2E8"/>
            </a:solidFill>
            <a:prstDash val="solid"/>
          </a:ln>
        </p:spPr>
      </p:sp>
      <p:sp>
        <p:nvSpPr>
          <p:cNvPr id="7" name="Text 5"/>
          <p:cNvSpPr txBox="1"/>
          <p:nvPr/>
        </p:nvSpPr>
        <p:spPr>
          <a:xfrm>
            <a:off x="9784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STATE OF THE DECOMPOSITION</a:t>
            </a:r>
            <a:endParaRPr lang="en-US" sz="1100" dirty="0"/>
          </a:p>
        </p:txBody>
      </p:sp>
      <p:sp>
        <p:nvSpPr>
          <p:cNvPr id="8" name="Text 6"/>
          <p:cNvSpPr txBox="1"/>
          <p:nvPr/>
        </p:nvSpPr>
        <p:spPr>
          <a:xfrm>
            <a:off x="9784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The in-scope platform is enumerated across the four layers, every element with a parent and a description, agreed by the three departments.</a:t>
            </a:r>
            <a:endParaRPr lang="en-US" sz="1350" dirty="0"/>
          </a:p>
        </p:txBody>
      </p:sp>
      <p:sp>
        <p:nvSpPr>
          <p:cNvPr id="9" name="Shape 7"/>
          <p:cNvSpPr/>
          <p:nvPr/>
        </p:nvSpPr>
        <p:spPr>
          <a:xfrm>
            <a:off x="6263640" y="2121408"/>
            <a:ext cx="5212080" cy="1481328"/>
          </a:xfrm>
          <a:prstGeom prst="roundRect">
            <a:avLst>
              <a:gd name="adj" fmla="val 3704"/>
            </a:avLst>
          </a:prstGeom>
          <a:solidFill>
            <a:srgbClr val="FDF6EC"/>
          </a:solidFill>
          <a:ln w="25400">
            <a:solidFill>
              <a:srgbClr val="C8791A"/>
            </a:solidFill>
            <a:prstDash val="solid"/>
          </a:ln>
        </p:spPr>
      </p:sp>
      <p:sp>
        <p:nvSpPr>
          <p:cNvPr id="10" name="Text 8"/>
          <p:cNvSpPr txBox="1"/>
          <p:nvPr/>
        </p:nvSpPr>
        <p:spPr>
          <a:xfrm>
            <a:off x="64648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ADVERSARY IMPACT</a:t>
            </a:r>
            <a:endParaRPr lang="en-US" sz="1100" dirty="0"/>
          </a:p>
        </p:txBody>
      </p:sp>
      <p:sp>
        <p:nvSpPr>
          <p:cNvPr id="11" name="Text 9"/>
          <p:cNvSpPr txBox="1"/>
          <p:nvPr/>
        </p:nvSpPr>
        <p:spPr>
          <a:xfrm>
            <a:off x="64648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Attackers lose stealth; a deviation from baseline on a named element raises a question all three departments can read.</a:t>
            </a:r>
            <a:endParaRPr lang="en-US" sz="1350" dirty="0"/>
          </a:p>
        </p:txBody>
      </p:sp>
      <p:sp>
        <p:nvSpPr>
          <p:cNvPr id="12" name="Shape 10"/>
          <p:cNvSpPr/>
          <p:nvPr/>
        </p:nvSpPr>
        <p:spPr>
          <a:xfrm>
            <a:off x="777240" y="3895344"/>
            <a:ext cx="50292" cy="1225296"/>
          </a:xfrm>
          <a:prstGeom prst="rect">
            <a:avLst/>
          </a:prstGeom>
          <a:solidFill>
            <a:srgbClr val="C8791A"/>
          </a:solidFill>
          <a:ln/>
        </p:spPr>
      </p:sp>
      <p:sp>
        <p:nvSpPr>
          <p:cNvPr id="13" name="Text 11"/>
          <p:cNvSpPr txBox="1"/>
          <p:nvPr/>
        </p:nvSpPr>
        <p:spPr>
          <a:xfrm>
            <a:off x="1060704" y="3931920"/>
            <a:ext cx="10241280" cy="896112"/>
          </a:xfrm>
          <a:prstGeom prst="rect">
            <a:avLst/>
          </a:prstGeom>
          <a:noFill/>
          <a:ln/>
        </p:spPr>
        <p:txBody>
          <a:bodyPr wrap="square" lIns="0" tIns="0" rIns="0" bIns="0" rtlCol="0" anchor="ctr"/>
          <a:lstStyle/>
          <a:p>
            <a:pPr indent="0" marL="0">
              <a:lnSpc>
                <a:spcPct val="106000"/>
              </a:lnSpc>
              <a:buNone/>
            </a:pPr>
            <a:r>
              <a:rPr lang="en-US" sz="2100" i="1" dirty="0">
                <a:solidFill>
                  <a:srgbClr val="1B2430"/>
                </a:solidFill>
                <a:latin typeface="Cambria" pitchFamily="34" charset="0"/>
                <a:ea typeface="Cambria" pitchFamily="34" charset="-122"/>
                <a:cs typeface="Cambria" pitchFamily="34" charset="-120"/>
              </a:rPr>
              <a:t>“The adversary suffers when you know your platform better than they ever can.”</a:t>
            </a:r>
            <a:endParaRPr lang="en-US" sz="2100" dirty="0"/>
          </a:p>
        </p:txBody>
      </p:sp>
      <p:sp>
        <p:nvSpPr>
          <p:cNvPr id="14" name="Text 12"/>
          <p:cNvSpPr txBox="1"/>
          <p:nvPr/>
        </p:nvSpPr>
        <p:spPr>
          <a:xfrm>
            <a:off x="1060704" y="4864608"/>
            <a:ext cx="10241280" cy="274320"/>
          </a:xfrm>
          <a:prstGeom prst="rect">
            <a:avLst/>
          </a:prstGeom>
          <a:noFill/>
          <a:ln/>
        </p:spPr>
        <p:txBody>
          <a:bodyPr wrap="square" lIns="0" tIns="0" rIns="0" bIns="0" rtlCol="0" anchor="ctr"/>
          <a:lstStyle/>
          <a:p>
            <a:pPr indent="0" marL="0">
              <a:buNone/>
            </a:pPr>
            <a:r>
              <a:rPr lang="en-US" sz="1200" dirty="0">
                <a:solidFill>
                  <a:srgbClr val="7C8794"/>
                </a:solidFill>
                <a:latin typeface="Calibri" pitchFamily="34" charset="0"/>
                <a:ea typeface="Calibri" pitchFamily="34" charset="-122"/>
                <a:cs typeface="Calibri" pitchFamily="34" charset="-120"/>
              </a:rPr>
              <a:t>The Pentagon of Pain guide, Chapter 4, Pain Index, state 2. Day 1 produced the state in the left column.</a:t>
            </a:r>
            <a:endParaRPr lang="en-US" sz="1200" dirty="0"/>
          </a:p>
        </p:txBody>
      </p:sp>
      <p:sp>
        <p:nvSpPr>
          <p:cNvPr id="15" name="Text 13"/>
          <p:cNvSpPr txBox="1"/>
          <p:nvPr/>
        </p:nvSpPr>
        <p:spPr>
          <a:xfrm>
            <a:off x="10287000" y="3346704"/>
            <a:ext cx="100584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PAIN 2</a:t>
            </a:r>
            <a:endParaRPr lang="en-US" sz="1100" dirty="0"/>
          </a:p>
        </p:txBody>
      </p:sp>
      <p:sp>
        <p:nvSpPr>
          <p:cNvPr id="16" name="Text 14"/>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make the adversary pay for the seams between three departments?</a:t>
            </a:r>
            <a:endParaRPr lang="en-US" sz="1500" dirty="0"/>
          </a:p>
        </p:txBody>
      </p:sp>
      <p:sp>
        <p:nvSpPr>
          <p:cNvPr id="17" name="Text 15"/>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One   |   Concept of Operations</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Text 1"/>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4" name="Text 2"/>
          <p:cNvSpPr txBox="1"/>
          <p:nvPr/>
        </p:nvSpPr>
        <p:spPr>
          <a:xfrm>
            <a:off x="822960" y="1371600"/>
            <a:ext cx="548640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What we are asking for</a:t>
            </a:r>
            <a:endParaRPr lang="en-US" sz="1200" dirty="0"/>
          </a:p>
        </p:txBody>
      </p:sp>
      <p:sp>
        <p:nvSpPr>
          <p:cNvPr id="5" name="Text 3"/>
          <p:cNvSpPr txBox="1"/>
          <p:nvPr/>
        </p:nvSpPr>
        <p:spPr>
          <a:xfrm>
            <a:off x="822960" y="1737360"/>
            <a:ext cx="1024128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Start with the environment</a:t>
            </a:r>
            <a:endParaRPr lang="en-US" sz="3800" dirty="0"/>
          </a:p>
        </p:txBody>
      </p:sp>
      <p:sp>
        <p:nvSpPr>
          <p:cNvPr id="6" name="Shape 4"/>
          <p:cNvSpPr/>
          <p:nvPr/>
        </p:nvSpPr>
        <p:spPr>
          <a:xfrm>
            <a:off x="822960" y="2880360"/>
            <a:ext cx="457200" cy="457200"/>
          </a:xfrm>
          <a:prstGeom prst="ellipse">
            <a:avLst/>
          </a:prstGeom>
          <a:solidFill>
            <a:srgbClr val="FFFFFF"/>
          </a:solidFill>
          <a:ln w="28575">
            <a:solidFill>
              <a:srgbClr val="E8A64B"/>
            </a:solidFill>
            <a:prstDash val="solid"/>
          </a:ln>
        </p:spPr>
      </p:sp>
      <p:sp>
        <p:nvSpPr>
          <p:cNvPr id="7" name="Text 5"/>
          <p:cNvSpPr txBox="1"/>
          <p:nvPr/>
        </p:nvSpPr>
        <p:spPr>
          <a:xfrm>
            <a:off x="822960" y="2880360"/>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1</a:t>
            </a:r>
            <a:endParaRPr lang="en-US" sz="1500" dirty="0"/>
          </a:p>
        </p:txBody>
      </p:sp>
      <p:sp>
        <p:nvSpPr>
          <p:cNvPr id="8" name="Text 6"/>
          <p:cNvSpPr txBox="1"/>
          <p:nvPr/>
        </p:nvSpPr>
        <p:spPr>
          <a:xfrm>
            <a:off x="1463040" y="2898648"/>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Pick one platform and one path. Not the estate, one path that would end a mission.</a:t>
            </a:r>
            <a:endParaRPr lang="en-US" sz="1600" dirty="0"/>
          </a:p>
        </p:txBody>
      </p:sp>
      <p:sp>
        <p:nvSpPr>
          <p:cNvPr id="9" name="Shape 7"/>
          <p:cNvSpPr/>
          <p:nvPr/>
        </p:nvSpPr>
        <p:spPr>
          <a:xfrm>
            <a:off x="822960" y="3630168"/>
            <a:ext cx="457200" cy="457200"/>
          </a:xfrm>
          <a:prstGeom prst="ellipse">
            <a:avLst/>
          </a:prstGeom>
          <a:solidFill>
            <a:srgbClr val="FFFFFF"/>
          </a:solidFill>
          <a:ln w="28575">
            <a:solidFill>
              <a:srgbClr val="E8A64B"/>
            </a:solidFill>
            <a:prstDash val="solid"/>
          </a:ln>
        </p:spPr>
      </p:sp>
      <p:sp>
        <p:nvSpPr>
          <p:cNvPr id="10" name="Text 8"/>
          <p:cNvSpPr txBox="1"/>
          <p:nvPr/>
        </p:nvSpPr>
        <p:spPr>
          <a:xfrm>
            <a:off x="822960" y="3630168"/>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1463040" y="3648456"/>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Name the environment first, then the enclaves, the services and the parts.</a:t>
            </a:r>
            <a:endParaRPr lang="en-US" sz="1600" dirty="0"/>
          </a:p>
        </p:txBody>
      </p:sp>
      <p:sp>
        <p:nvSpPr>
          <p:cNvPr id="12" name="Shape 10"/>
          <p:cNvSpPr/>
          <p:nvPr/>
        </p:nvSpPr>
        <p:spPr>
          <a:xfrm>
            <a:off x="822960" y="4379976"/>
            <a:ext cx="457200" cy="457200"/>
          </a:xfrm>
          <a:prstGeom prst="ellipse">
            <a:avLst/>
          </a:prstGeom>
          <a:solidFill>
            <a:srgbClr val="FFFFFF"/>
          </a:solidFill>
          <a:ln w="28575">
            <a:solidFill>
              <a:srgbClr val="E8A64B"/>
            </a:solidFill>
            <a:prstDash val="solid"/>
          </a:ln>
        </p:spPr>
      </p:sp>
      <p:sp>
        <p:nvSpPr>
          <p:cNvPr id="13" name="Text 11"/>
          <p:cNvSpPr txBox="1"/>
          <p:nvPr/>
        </p:nvSpPr>
        <p:spPr>
          <a:xfrm>
            <a:off x="822960" y="4379976"/>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3</a:t>
            </a:r>
            <a:endParaRPr lang="en-US" sz="1500" dirty="0"/>
          </a:p>
        </p:txBody>
      </p:sp>
      <p:sp>
        <p:nvSpPr>
          <p:cNvPr id="14" name="Text 12"/>
          <p:cNvSpPr txBox="1"/>
          <p:nvPr/>
        </p:nvSpPr>
        <p:spPr>
          <a:xfrm>
            <a:off x="1463040" y="4398264"/>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Publish the result in the shared vocabulary, so it crosses your own boundary.</a:t>
            </a:r>
            <a:endParaRPr lang="en-US" sz="1600" dirty="0"/>
          </a:p>
        </p:txBody>
      </p:sp>
      <p:sp>
        <p:nvSpPr>
          <p:cNvPr id="15" name="Shape 13"/>
          <p:cNvSpPr/>
          <p:nvPr/>
        </p:nvSpPr>
        <p:spPr>
          <a:xfrm>
            <a:off x="822960" y="5129784"/>
            <a:ext cx="457200" cy="457200"/>
          </a:xfrm>
          <a:prstGeom prst="ellipse">
            <a:avLst/>
          </a:prstGeom>
          <a:solidFill>
            <a:srgbClr val="FFFFFF"/>
          </a:solidFill>
          <a:ln w="28575">
            <a:solidFill>
              <a:srgbClr val="E8A64B"/>
            </a:solidFill>
            <a:prstDash val="solid"/>
          </a:ln>
        </p:spPr>
      </p:sp>
      <p:sp>
        <p:nvSpPr>
          <p:cNvPr id="16" name="Text 14"/>
          <p:cNvSpPr txBox="1"/>
          <p:nvPr/>
        </p:nvSpPr>
        <p:spPr>
          <a:xfrm>
            <a:off x="822960" y="5129784"/>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4</a:t>
            </a:r>
            <a:endParaRPr lang="en-US" sz="1500" dirty="0"/>
          </a:p>
        </p:txBody>
      </p:sp>
      <p:sp>
        <p:nvSpPr>
          <p:cNvPr id="17" name="Text 15"/>
          <p:cNvSpPr txBox="1"/>
          <p:nvPr/>
        </p:nvSpPr>
        <p:spPr>
          <a:xfrm>
            <a:off x="1463040" y="5148072"/>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Then run the other four functions against it, and audit the week end to end.</a:t>
            </a:r>
            <a:endParaRPr lang="en-US" sz="1600" dirty="0"/>
          </a:p>
        </p:txBody>
      </p:sp>
      <p:sp>
        <p:nvSpPr>
          <p:cNvPr id="18" name="Shape 16"/>
          <p:cNvSpPr/>
          <p:nvPr/>
        </p:nvSpPr>
        <p:spPr>
          <a:xfrm>
            <a:off x="822960" y="6108192"/>
            <a:ext cx="10241280" cy="0"/>
          </a:xfrm>
          <a:prstGeom prst="line">
            <a:avLst/>
          </a:prstGeom>
          <a:noFill/>
          <a:ln w="19050">
            <a:solidFill>
              <a:srgbClr val="3A4654"/>
            </a:solidFill>
            <a:prstDash val="solid"/>
          </a:ln>
        </p:spPr>
      </p:sp>
      <p:sp>
        <p:nvSpPr>
          <p:cNvPr id="19" name="Text 17"/>
          <p:cNvSpPr txBox="1"/>
          <p:nvPr/>
        </p:nvSpPr>
        <p:spPr>
          <a:xfrm>
            <a:off x="822960" y="6336792"/>
            <a:ext cx="10241280" cy="457200"/>
          </a:xfrm>
          <a:prstGeom prst="rect">
            <a:avLst/>
          </a:prstGeom>
          <a:noFill/>
          <a:ln/>
        </p:spPr>
        <p:txBody>
          <a:bodyPr wrap="square" lIns="0" tIns="0" rIns="0" bIns="0" rtlCol="0" anchor="ctr"/>
          <a:lstStyle/>
          <a:p>
            <a:pPr indent="0" marL="0">
              <a:buNone/>
            </a:pPr>
            <a:r>
              <a:rPr lang="en-US" sz="1700" i="1" dirty="0">
                <a:solidFill>
                  <a:srgbClr val="E8A64B"/>
                </a:solidFill>
                <a:latin typeface="Calibri" pitchFamily="34" charset="0"/>
                <a:ea typeface="Calibri" pitchFamily="34" charset="-122"/>
                <a:cs typeface="Calibri" pitchFamily="34" charset="-120"/>
              </a:rPr>
              <a:t>How would this work where satellite operations, security operations and engineering sit with different companies?</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Spectrum, Module One course slides</dc:title>
  <dc:subject>Concept of Operations</dc:subject>
  <dc:creator>ethicallyHackingspace (eHs)</dc:creator>
  <cp:lastModifiedBy>ethicallyHackingspace (eHs)</cp:lastModifiedBy>
  <cp:revision>1</cp:revision>
  <dcterms:created xsi:type="dcterms:W3CDTF">2026-09-28T08:45:18Z</dcterms:created>
  <dcterms:modified xsi:type="dcterms:W3CDTF">2026-09-28T08:45:18Z</dcterms:modified>
</cp:coreProperties>
</file>